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50" r:id="rId4"/>
    <p:sldMasterId id="2147483652" r:id="rId5"/>
    <p:sldMasterId id="2147483673" r:id="rId6"/>
  </p:sldMasterIdLst>
  <p:notesMasterIdLst>
    <p:notesMasterId r:id="rId34"/>
  </p:notesMasterIdLst>
  <p:handoutMasterIdLst>
    <p:handoutMasterId r:id="rId35"/>
  </p:handoutMasterIdLst>
  <p:sldIdLst>
    <p:sldId id="267" r:id="rId7"/>
    <p:sldId id="268" r:id="rId8"/>
    <p:sldId id="301" r:id="rId9"/>
    <p:sldId id="274" r:id="rId10"/>
    <p:sldId id="276" r:id="rId11"/>
    <p:sldId id="275" r:id="rId12"/>
    <p:sldId id="303" r:id="rId13"/>
    <p:sldId id="281" r:id="rId14"/>
    <p:sldId id="286" r:id="rId15"/>
    <p:sldId id="287" r:id="rId16"/>
    <p:sldId id="278" r:id="rId17"/>
    <p:sldId id="288" r:id="rId18"/>
    <p:sldId id="289" r:id="rId19"/>
    <p:sldId id="279" r:id="rId20"/>
    <p:sldId id="290" r:id="rId21"/>
    <p:sldId id="291" r:id="rId22"/>
    <p:sldId id="292" r:id="rId23"/>
    <p:sldId id="293" r:id="rId24"/>
    <p:sldId id="280" r:id="rId25"/>
    <p:sldId id="294" r:id="rId26"/>
    <p:sldId id="296" r:id="rId27"/>
    <p:sldId id="295" r:id="rId28"/>
    <p:sldId id="300" r:id="rId29"/>
    <p:sldId id="297" r:id="rId30"/>
    <p:sldId id="298" r:id="rId31"/>
    <p:sldId id="299" r:id="rId32"/>
    <p:sldId id="272" r:id="rId33"/>
  </p:sldIdLst>
  <p:sldSz cx="12192000" cy="6858000"/>
  <p:notesSz cx="6858000" cy="9144000"/>
  <p:embeddedFontLst>
    <p:embeddedFont>
      <p:font typeface="Arial Black" panose="020B0A04020102020204" pitchFamily="34" charset="0"/>
      <p:bold r:id="rId36"/>
    </p:embeddedFont>
    <p:embeddedFont>
      <p:font typeface="Roboto" pitchFamily="2" charset="0"/>
      <p:regular r:id="rId37"/>
      <p:bold r:id="rId38"/>
      <p:italic r:id="rId39"/>
      <p:boldItalic r:id="rId40"/>
    </p:embeddedFont>
    <p:embeddedFont>
      <p:font typeface="Wingdings 2" panose="05020102010507070707" pitchFamily="18" charset="2"/>
      <p:regular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4F4F4"/>
    <a:srgbClr val="002E5E"/>
    <a:srgbClr val="383687"/>
    <a:srgbClr val="0066AD"/>
    <a:srgbClr val="00AAB5"/>
    <a:srgbClr val="FFFFFF"/>
    <a:srgbClr val="00853F"/>
    <a:srgbClr val="39B54A"/>
    <a:srgbClr val="6F3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0" autoAdjust="0"/>
    <p:restoredTop sz="94725" autoAdjust="0"/>
  </p:normalViewPr>
  <p:slideViewPr>
    <p:cSldViewPr snapToGrid="0" snapToObjects="1" showGuides="1">
      <p:cViewPr varScale="1">
        <p:scale>
          <a:sx n="79" d="100"/>
          <a:sy n="79" d="100"/>
        </p:scale>
        <p:origin x="898" y="72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480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4.fntdata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1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3.fntdata"/><Relationship Id="rId20" Type="http://schemas.openxmlformats.org/officeDocument/2006/relationships/slide" Target="slides/slide14.xml"/><Relationship Id="rId41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F7CE13-2DA3-4C78-91E4-266DDAFBD6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B4E5D-6C5E-4F8E-AF2C-A8B2888DC2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C79CA-7205-4A68-AAFC-AA9CF806A43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4BAAC-EECD-4FA1-AC35-E55B228DDB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379FD-4870-49D4-8E3A-B39D5BF31E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D3F4C-EAE2-485A-ADAA-67E2E99D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94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B9554-E8D5-9842-B6B8-2CE5C735144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69333-E7DA-A046-9109-183EB78D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7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01D57E-5847-4A2C-BA06-D22CCD90D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973"/>
          <a:stretch/>
        </p:blipFill>
        <p:spPr>
          <a:xfrm>
            <a:off x="-2" y="1769171"/>
            <a:ext cx="4681332" cy="45421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ABA1AF2-62DA-FC44-9563-93200E304EFC}"/>
              </a:ext>
            </a:extLst>
          </p:cNvPr>
          <p:cNvSpPr/>
          <p:nvPr userDrawn="1"/>
        </p:nvSpPr>
        <p:spPr>
          <a:xfrm>
            <a:off x="1" y="1109134"/>
            <a:ext cx="12192001" cy="956735"/>
          </a:xfrm>
          <a:prstGeom prst="rect">
            <a:avLst/>
          </a:prstGeom>
          <a:gradFill flip="none" rotWithShape="1">
            <a:gsLst>
              <a:gs pos="100000">
                <a:srgbClr val="002F5F"/>
              </a:gs>
              <a:gs pos="0">
                <a:srgbClr val="0066B3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0" y="576323"/>
            <a:ext cx="11574499" cy="709228"/>
          </a:xfrm>
        </p:spPr>
        <p:txBody>
          <a:bodyPr anchor="b">
            <a:noAutofit/>
          </a:bodyPr>
          <a:lstStyle>
            <a:lvl1pPr algn="l">
              <a:lnSpc>
                <a:spcPts val="3600"/>
              </a:lnSpc>
              <a:defRPr sz="3600" b="0" i="0">
                <a:solidFill>
                  <a:srgbClr val="002E5E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ADD TITLE (CAPS)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312336"/>
            <a:ext cx="11574497" cy="287865"/>
          </a:xfrm>
        </p:spPr>
        <p:txBody>
          <a:bodyPr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4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(CAPS)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E7BC78-DA8D-D84C-825A-622E27098205}"/>
              </a:ext>
            </a:extLst>
          </p:cNvPr>
          <p:cNvCxnSpPr/>
          <p:nvPr userDrawn="1"/>
        </p:nvCxnSpPr>
        <p:spPr>
          <a:xfrm>
            <a:off x="0" y="1770063"/>
            <a:ext cx="12192000" cy="0"/>
          </a:xfrm>
          <a:prstGeom prst="line">
            <a:avLst/>
          </a:prstGeom>
          <a:ln>
            <a:solidFill>
              <a:srgbClr val="9EA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63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C7544-01B9-D640-AD1A-A9C70E4FFC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365760"/>
            <a:ext cx="7466948" cy="588352"/>
          </a:xfrm>
        </p:spPr>
        <p:txBody>
          <a:bodyPr/>
          <a:lstStyle>
            <a:lvl1pPr>
              <a:lnSpc>
                <a:spcPts val="3600"/>
              </a:lnSpc>
              <a:defRPr sz="2800"/>
            </a:lvl1pPr>
          </a:lstStyle>
          <a:p>
            <a:r>
              <a:rPr lang="en-US" dirty="0"/>
              <a:t>ADD SLIDE TITLE (CAPS)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AFAF21-9F39-CC4D-AFB4-DA8C7A5F79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2520" y="786384"/>
            <a:ext cx="12254520" cy="7588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4E041-1267-7242-A5AD-509C78D62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57400"/>
            <a:ext cx="7466948" cy="3867910"/>
          </a:xfrm>
        </p:spPr>
        <p:txBody>
          <a:bodyPr/>
          <a:lstStyle>
            <a:lvl1pPr marL="173038" indent="-173038">
              <a:tabLst/>
              <a:defRPr/>
            </a:lvl1pPr>
            <a:lvl2pPr marL="347663" indent="-171450">
              <a:tabLst/>
              <a:defRPr/>
            </a:lvl2pPr>
            <a:lvl3pPr marL="512763" indent="-168275">
              <a:tabLst/>
              <a:defRPr/>
            </a:lvl3pPr>
            <a:lvl4pPr marL="685800" indent="-166688">
              <a:tabLst/>
              <a:defRPr/>
            </a:lvl4pPr>
            <a:lvl5pPr marL="858838" indent="-171450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1B7AB0-5E38-1346-A66E-F46DEEF7C4DF}"/>
              </a:ext>
            </a:extLst>
          </p:cNvPr>
          <p:cNvCxnSpPr/>
          <p:nvPr userDrawn="1"/>
        </p:nvCxnSpPr>
        <p:spPr>
          <a:xfrm>
            <a:off x="0" y="6311134"/>
            <a:ext cx="12192000" cy="0"/>
          </a:xfrm>
          <a:prstGeom prst="line">
            <a:avLst/>
          </a:prstGeom>
          <a:ln>
            <a:solidFill>
              <a:srgbClr val="9EA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91B7BD4-BAB1-4B40-8A26-FEE80058B66E}"/>
              </a:ext>
            </a:extLst>
          </p:cNvPr>
          <p:cNvSpPr/>
          <p:nvPr userDrawn="1"/>
        </p:nvSpPr>
        <p:spPr>
          <a:xfrm>
            <a:off x="8200944" y="0"/>
            <a:ext cx="3991056" cy="6309360"/>
          </a:xfrm>
          <a:prstGeom prst="rect">
            <a:avLst/>
          </a:prstGeom>
          <a:gradFill flip="none" rotWithShape="1">
            <a:gsLst>
              <a:gs pos="100000">
                <a:srgbClr val="002F5F"/>
              </a:gs>
              <a:gs pos="0">
                <a:srgbClr val="0066B3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ABBDC4B-F2FB-1842-B78B-1A31BB9DE0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371601"/>
            <a:ext cx="7466948" cy="64768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tabLst/>
              <a:defRPr sz="1800">
                <a:solidFill>
                  <a:srgbClr val="0066B3"/>
                </a:solidFill>
              </a:defRPr>
            </a:lvl1pPr>
            <a:lvl2pPr>
              <a:buNone/>
              <a:defRPr>
                <a:solidFill>
                  <a:srgbClr val="0066B3"/>
                </a:solidFill>
              </a:defRPr>
            </a:lvl2pPr>
            <a:lvl3pPr>
              <a:buNone/>
              <a:defRPr>
                <a:solidFill>
                  <a:srgbClr val="0066B3"/>
                </a:solidFill>
              </a:defRPr>
            </a:lvl3pPr>
            <a:lvl4pPr>
              <a:buNone/>
              <a:defRPr>
                <a:solidFill>
                  <a:srgbClr val="0066B3"/>
                </a:solidFill>
              </a:defRPr>
            </a:lvl4pPr>
            <a:lvl5pPr>
              <a:buNone/>
              <a:defRPr>
                <a:solidFill>
                  <a:srgbClr val="0066B3"/>
                </a:solidFill>
              </a:defRPr>
            </a:lvl5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357B5B3-D980-D842-9604-1E0D9D6FDB29}"/>
              </a:ext>
            </a:extLst>
          </p:cNvPr>
          <p:cNvSpPr txBox="1">
            <a:spLocks/>
          </p:cNvSpPr>
          <p:nvPr userDrawn="1"/>
        </p:nvSpPr>
        <p:spPr>
          <a:xfrm>
            <a:off x="9180576" y="6501384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DD37A8-F306-4843-BBA9-063157ECD441}" type="slidenum">
              <a:rPr lang="en-US" sz="900" smtClean="0"/>
              <a:pPr/>
              <a:t>‹#›</a:t>
            </a:fld>
            <a:endParaRPr lang="en-US" sz="9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CF22BB-AFA2-DF4C-AE65-3337441CE4F3}"/>
              </a:ext>
            </a:extLst>
          </p:cNvPr>
          <p:cNvCxnSpPr/>
          <p:nvPr userDrawn="1"/>
        </p:nvCxnSpPr>
        <p:spPr>
          <a:xfrm>
            <a:off x="0" y="786384"/>
            <a:ext cx="12192000" cy="0"/>
          </a:xfrm>
          <a:prstGeom prst="line">
            <a:avLst/>
          </a:prstGeom>
          <a:ln>
            <a:solidFill>
              <a:srgbClr val="9EA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5CB656-8C20-48DC-AFE1-998BE830BC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79364" y="1847596"/>
            <a:ext cx="2834216" cy="392684"/>
          </a:xfrm>
        </p:spPr>
        <p:txBody>
          <a:bodyPr/>
          <a:lstStyle>
            <a:lvl1pPr marL="0" indent="0" algn="ctr">
              <a:buFontTx/>
              <a:buNone/>
              <a:defRPr sz="1000" b="1" spc="300">
                <a:solidFill>
                  <a:srgbClr val="C2D836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74E52FC-4BCD-4CB4-AD54-1D3F5343B6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14780" y="2486406"/>
            <a:ext cx="3363384" cy="257937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Lorrumet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 con sed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everum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senditi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fug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cone cons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voloribus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Lorrumet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 con sed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everum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senditi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fug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cone cons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voloribus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eft Vertic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C7544-01B9-D640-AD1A-A9C70E4FFC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365760"/>
            <a:ext cx="10375392" cy="588352"/>
          </a:xfrm>
        </p:spPr>
        <p:txBody>
          <a:bodyPr/>
          <a:lstStyle>
            <a:lvl1pPr>
              <a:lnSpc>
                <a:spcPts val="3600"/>
              </a:lnSpc>
              <a:defRPr sz="2800"/>
            </a:lvl1pPr>
          </a:lstStyle>
          <a:p>
            <a:r>
              <a:rPr lang="en-US" dirty="0"/>
              <a:t>ADD SLIDE TITLE (CAPS)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AFAF21-9F39-CC4D-AFB4-DA8C7A5F79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2520" y="786384"/>
            <a:ext cx="12254520" cy="7588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4E041-1267-7242-A5AD-509C78D62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57400"/>
            <a:ext cx="11220680" cy="3849624"/>
          </a:xfrm>
        </p:spPr>
        <p:txBody>
          <a:bodyPr/>
          <a:lstStyle>
            <a:lvl1pPr marL="173038" indent="-173038">
              <a:tabLst/>
              <a:defRPr/>
            </a:lvl1pPr>
            <a:lvl2pPr marL="347663" indent="-171450">
              <a:tabLst/>
              <a:defRPr/>
            </a:lvl2pPr>
            <a:lvl3pPr marL="512763" indent="-168275">
              <a:tabLst/>
              <a:defRPr/>
            </a:lvl3pPr>
            <a:lvl4pPr marL="685800" indent="-166688">
              <a:tabLst/>
              <a:defRPr/>
            </a:lvl4pPr>
            <a:lvl5pPr marL="858838" indent="-171450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1B7AB0-5E38-1346-A66E-F46DEEF7C4DF}"/>
              </a:ext>
            </a:extLst>
          </p:cNvPr>
          <p:cNvCxnSpPr/>
          <p:nvPr userDrawn="1"/>
        </p:nvCxnSpPr>
        <p:spPr>
          <a:xfrm>
            <a:off x="0" y="6311134"/>
            <a:ext cx="12192000" cy="0"/>
          </a:xfrm>
          <a:prstGeom prst="line">
            <a:avLst/>
          </a:prstGeom>
          <a:ln>
            <a:solidFill>
              <a:srgbClr val="9EA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ABBDC4B-F2FB-1842-B78B-1A31BB9DE0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371601"/>
            <a:ext cx="11220680" cy="64768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tabLst/>
              <a:defRPr sz="1800">
                <a:solidFill>
                  <a:srgbClr val="0066B3"/>
                </a:solidFill>
              </a:defRPr>
            </a:lvl1pPr>
            <a:lvl2pPr>
              <a:buNone/>
              <a:defRPr>
                <a:solidFill>
                  <a:srgbClr val="0066B3"/>
                </a:solidFill>
              </a:defRPr>
            </a:lvl2pPr>
            <a:lvl3pPr>
              <a:buNone/>
              <a:defRPr>
                <a:solidFill>
                  <a:srgbClr val="0066B3"/>
                </a:solidFill>
              </a:defRPr>
            </a:lvl3pPr>
            <a:lvl4pPr>
              <a:buNone/>
              <a:defRPr>
                <a:solidFill>
                  <a:srgbClr val="0066B3"/>
                </a:solidFill>
              </a:defRPr>
            </a:lvl4pPr>
            <a:lvl5pPr>
              <a:buNone/>
              <a:defRPr>
                <a:solidFill>
                  <a:srgbClr val="0066B3"/>
                </a:solidFill>
              </a:defRPr>
            </a:lvl5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357B5B3-D980-D842-9604-1E0D9D6FDB29}"/>
              </a:ext>
            </a:extLst>
          </p:cNvPr>
          <p:cNvSpPr txBox="1">
            <a:spLocks/>
          </p:cNvSpPr>
          <p:nvPr userDrawn="1"/>
        </p:nvSpPr>
        <p:spPr>
          <a:xfrm>
            <a:off x="9180576" y="6501384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DD37A8-F306-4843-BBA9-063157ECD441}" type="slidenum">
              <a:rPr lang="en-US" sz="900" smtClean="0"/>
              <a:pPr/>
              <a:t>‹#›</a:t>
            </a:fld>
            <a:endParaRPr lang="en-US" sz="9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CF22BB-AFA2-DF4C-AE65-3337441CE4F3}"/>
              </a:ext>
            </a:extLst>
          </p:cNvPr>
          <p:cNvCxnSpPr/>
          <p:nvPr userDrawn="1"/>
        </p:nvCxnSpPr>
        <p:spPr>
          <a:xfrm>
            <a:off x="0" y="786384"/>
            <a:ext cx="12192000" cy="0"/>
          </a:xfrm>
          <a:prstGeom prst="line">
            <a:avLst/>
          </a:prstGeom>
          <a:ln>
            <a:solidFill>
              <a:srgbClr val="9EA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7CB16D3-EEDD-4F80-81D5-311D01D9CF76}"/>
              </a:ext>
            </a:extLst>
          </p:cNvPr>
          <p:cNvSpPr/>
          <p:nvPr userDrawn="1"/>
        </p:nvSpPr>
        <p:spPr>
          <a:xfrm>
            <a:off x="0" y="1"/>
            <a:ext cx="304800" cy="6311109"/>
          </a:xfrm>
          <a:prstGeom prst="rect">
            <a:avLst/>
          </a:prstGeom>
          <a:gradFill flip="none" rotWithShape="1">
            <a:gsLst>
              <a:gs pos="100000">
                <a:srgbClr val="002F5F"/>
              </a:gs>
              <a:gs pos="0">
                <a:srgbClr val="0066B3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4355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1B7AB0-5E38-1346-A66E-F46DEEF7C4DF}"/>
              </a:ext>
            </a:extLst>
          </p:cNvPr>
          <p:cNvCxnSpPr/>
          <p:nvPr userDrawn="1"/>
        </p:nvCxnSpPr>
        <p:spPr>
          <a:xfrm>
            <a:off x="0" y="6311134"/>
            <a:ext cx="12192000" cy="0"/>
          </a:xfrm>
          <a:prstGeom prst="line">
            <a:avLst/>
          </a:prstGeom>
          <a:ln>
            <a:solidFill>
              <a:srgbClr val="9EA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55E38AC-605A-9143-B432-79255318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576" y="6501384"/>
            <a:ext cx="2743200" cy="25033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93587CB7-AB43-6742-A6A0-81EC16B1050E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7158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A5C59B70-31D8-4979-8E32-219864256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4700" y="3164078"/>
            <a:ext cx="55626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1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07A89B-84B4-43A8-9E7C-EC53A39B1578}"/>
              </a:ext>
            </a:extLst>
          </p:cNvPr>
          <p:cNvSpPr txBox="1"/>
          <p:nvPr userDrawn="1"/>
        </p:nvSpPr>
        <p:spPr>
          <a:xfrm>
            <a:off x="2883408" y="4882896"/>
            <a:ext cx="64251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www.motoman.com</a:t>
            </a:r>
          </a:p>
        </p:txBody>
      </p:sp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D3C92138-CD9B-4F85-91E7-A64E928D13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4700" y="3164078"/>
            <a:ext cx="55626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3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7FBB2-6D33-4F0A-8241-0EFD29E48E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02038"/>
            <a:ext cx="12192000" cy="11064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ADD DIVIDER (CAPS)</a:t>
            </a:r>
          </a:p>
        </p:txBody>
      </p:sp>
    </p:spTree>
    <p:extLst>
      <p:ext uri="{BB962C8B-B14F-4D97-AF65-F5344CB8AC3E}">
        <p14:creationId xmlns:p14="http://schemas.microsoft.com/office/powerpoint/2010/main" val="360279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F42666-9870-8B4F-9B7A-93F1A3238318}"/>
              </a:ext>
            </a:extLst>
          </p:cNvPr>
          <p:cNvCxnSpPr/>
          <p:nvPr userDrawn="1"/>
        </p:nvCxnSpPr>
        <p:spPr>
          <a:xfrm>
            <a:off x="0" y="6311134"/>
            <a:ext cx="12192000" cy="0"/>
          </a:xfrm>
          <a:prstGeom prst="line">
            <a:avLst/>
          </a:prstGeom>
          <a:ln>
            <a:solidFill>
              <a:srgbClr val="9EA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28ED6C0-160A-4062-BA90-3BA2BAA561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526500"/>
            <a:ext cx="10033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1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1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1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1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1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CA0202-3B86-4F48-9BB1-E7D1E64D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ADD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2B21D-C36F-7E44-A518-8FF4C428F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081E2BD-BEE7-1E4A-9444-99CCD767C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1A8C3-EC70-1C4E-B6E0-824263D94A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6A3D7F-9EC4-471D-8409-FF47CFC393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200" y="6526500"/>
            <a:ext cx="10033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3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  <p:sldLayoutId id="214748366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2E5E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168275" indent="-168275" algn="l" defTabSz="914400" rtl="0" eaLnBrk="1" latinLnBrk="0" hangingPunct="1">
        <a:lnSpc>
          <a:spcPts val="2100"/>
        </a:lnSpc>
        <a:spcBef>
          <a:spcPts val="1000"/>
        </a:spcBef>
        <a:buClr>
          <a:srgbClr val="0066B3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68275" algn="l" defTabSz="914400" rtl="0" eaLnBrk="1" latinLnBrk="0" hangingPunct="1">
        <a:lnSpc>
          <a:spcPts val="2100"/>
        </a:lnSpc>
        <a:spcBef>
          <a:spcPts val="500"/>
        </a:spcBef>
        <a:buClr>
          <a:srgbClr val="0066B3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168275" algn="l" defTabSz="914400" rtl="0" eaLnBrk="1" latinLnBrk="0" hangingPunct="1">
        <a:lnSpc>
          <a:spcPts val="2100"/>
        </a:lnSpc>
        <a:spcBef>
          <a:spcPts val="500"/>
        </a:spcBef>
        <a:buClr>
          <a:srgbClr val="0066B3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69863" algn="l" defTabSz="914400" rtl="0" eaLnBrk="1" latinLnBrk="0" hangingPunct="1">
        <a:lnSpc>
          <a:spcPts val="2100"/>
        </a:lnSpc>
        <a:spcBef>
          <a:spcPts val="500"/>
        </a:spcBef>
        <a:buClr>
          <a:srgbClr val="0066B3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54075" indent="-168275" algn="l" defTabSz="914400" rtl="0" eaLnBrk="1" latinLnBrk="0" hangingPunct="1">
        <a:lnSpc>
          <a:spcPts val="2100"/>
        </a:lnSpc>
        <a:spcBef>
          <a:spcPts val="500"/>
        </a:spcBef>
        <a:buClr>
          <a:srgbClr val="0066B3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D5C8C3-4469-419B-86EC-188453A52288}"/>
              </a:ext>
            </a:extLst>
          </p:cNvPr>
          <p:cNvSpPr/>
          <p:nvPr userDrawn="1"/>
        </p:nvSpPr>
        <p:spPr>
          <a:xfrm>
            <a:off x="1" y="1"/>
            <a:ext cx="12191999" cy="6911339"/>
          </a:xfrm>
          <a:prstGeom prst="rect">
            <a:avLst/>
          </a:prstGeom>
          <a:gradFill flip="none" rotWithShape="1">
            <a:gsLst>
              <a:gs pos="100000">
                <a:srgbClr val="002F5F"/>
              </a:gs>
              <a:gs pos="0">
                <a:srgbClr val="0066B3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EA589B-E729-4588-9003-1C1B85A8AE77}"/>
              </a:ext>
            </a:extLst>
          </p:cNvPr>
          <p:cNvCxnSpPr/>
          <p:nvPr userDrawn="1"/>
        </p:nvCxnSpPr>
        <p:spPr>
          <a:xfrm>
            <a:off x="0" y="4023360"/>
            <a:ext cx="12192000" cy="0"/>
          </a:xfrm>
          <a:prstGeom prst="line">
            <a:avLst/>
          </a:prstGeom>
          <a:ln w="12700">
            <a:solidFill>
              <a:srgbClr val="9EA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8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svg"/><Relationship Id="rId10" Type="http://schemas.openxmlformats.org/officeDocument/2006/relationships/image" Target="../media/image65.tiff"/><Relationship Id="rId4" Type="http://schemas.openxmlformats.org/officeDocument/2006/relationships/image" Target="../media/image59.png"/><Relationship Id="rId9" Type="http://schemas.openxmlformats.org/officeDocument/2006/relationships/image" Target="../media/image6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13" Type="http://schemas.openxmlformats.org/officeDocument/2006/relationships/image" Target="../media/image77.png"/><Relationship Id="rId18" Type="http://schemas.openxmlformats.org/officeDocument/2006/relationships/image" Target="../media/image64.sv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svg"/><Relationship Id="rId17" Type="http://schemas.openxmlformats.org/officeDocument/2006/relationships/image" Target="../media/image63.png"/><Relationship Id="rId2" Type="http://schemas.openxmlformats.org/officeDocument/2006/relationships/image" Target="../media/image50.png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sv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42.png"/><Relationship Id="rId10" Type="http://schemas.openxmlformats.org/officeDocument/2006/relationships/image" Target="../media/image74.svg"/><Relationship Id="rId4" Type="http://schemas.openxmlformats.org/officeDocument/2006/relationships/image" Target="../media/image68.svg"/><Relationship Id="rId9" Type="http://schemas.openxmlformats.org/officeDocument/2006/relationships/image" Target="../media/image73.png"/><Relationship Id="rId14" Type="http://schemas.openxmlformats.org/officeDocument/2006/relationships/image" Target="../media/image7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95.png"/><Relationship Id="rId21" Type="http://schemas.openxmlformats.org/officeDocument/2006/relationships/image" Target="../media/image26.svg"/><Relationship Id="rId34" Type="http://schemas.openxmlformats.org/officeDocument/2006/relationships/image" Target="../media/image39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33" Type="http://schemas.openxmlformats.org/officeDocument/2006/relationships/image" Target="../media/image38.svg"/><Relationship Id="rId38" Type="http://schemas.openxmlformats.org/officeDocument/2006/relationships/image" Target="../media/image94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93.pn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33.png"/><Relationship Id="rId36" Type="http://schemas.openxmlformats.org/officeDocument/2006/relationships/image" Target="../media/image92.pn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31" Type="http://schemas.openxmlformats.org/officeDocument/2006/relationships/image" Target="../media/image36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svg"/><Relationship Id="rId30" Type="http://schemas.openxmlformats.org/officeDocument/2006/relationships/image" Target="../media/image35.png"/><Relationship Id="rId35" Type="http://schemas.openxmlformats.org/officeDocument/2006/relationships/image" Target="../media/image40.svg"/><Relationship Id="rId8" Type="http://schemas.openxmlformats.org/officeDocument/2006/relationships/image" Target="../media/image13.png"/><Relationship Id="rId3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svg"/><Relationship Id="rId21" Type="http://schemas.openxmlformats.org/officeDocument/2006/relationships/image" Target="../media/image26.svg"/><Relationship Id="rId34" Type="http://schemas.openxmlformats.org/officeDocument/2006/relationships/image" Target="../media/image39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33" Type="http://schemas.openxmlformats.org/officeDocument/2006/relationships/image" Target="../media/image38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31" Type="http://schemas.openxmlformats.org/officeDocument/2006/relationships/image" Target="../media/image36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svg"/><Relationship Id="rId30" Type="http://schemas.openxmlformats.org/officeDocument/2006/relationships/image" Target="../media/image35.png"/><Relationship Id="rId35" Type="http://schemas.openxmlformats.org/officeDocument/2006/relationships/image" Target="../media/image40.svg"/><Relationship Id="rId8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863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67E8-2AEE-4A80-9B88-6DD78416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en-US" dirty="0"/>
              <a:t>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31E3B-D91C-41D3-B538-CB2963F34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57400"/>
            <a:ext cx="5085542" cy="3849624"/>
          </a:xfrm>
        </p:spPr>
        <p:txBody>
          <a:bodyPr/>
          <a:lstStyle/>
          <a:p>
            <a:r>
              <a:rPr lang="en-US" dirty="0"/>
              <a:t>Manually take backups of critical information</a:t>
            </a:r>
          </a:p>
          <a:p>
            <a:endParaRPr lang="en-US" dirty="0"/>
          </a:p>
          <a:p>
            <a:r>
              <a:rPr lang="en-US" b="1" dirty="0"/>
              <a:t>Schedule backups</a:t>
            </a:r>
            <a:r>
              <a:rPr lang="en-US" dirty="0"/>
              <a:t> for each connected robot</a:t>
            </a:r>
          </a:p>
          <a:p>
            <a:endParaRPr lang="en-US" b="1" dirty="0"/>
          </a:p>
          <a:p>
            <a:r>
              <a:rPr lang="en-US" dirty="0"/>
              <a:t>No need to visit each robot to perform backups</a:t>
            </a:r>
          </a:p>
          <a:p>
            <a:endParaRPr lang="en-US" dirty="0"/>
          </a:p>
          <a:p>
            <a:r>
              <a:rPr lang="en-US" dirty="0"/>
              <a:t>Restore from backup files downloaded locally to the user’s PC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74014-2974-409D-ACA5-8BE0F467F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rgbClr val="A533EB"/>
                </a:solidFill>
              </a:rPr>
              <a:t>Manual &amp; Scheduled Remote Backups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07E2F2-05CF-4BB0-9FBF-D6E6D6B96767}"/>
              </a:ext>
            </a:extLst>
          </p:cNvPr>
          <p:cNvGrpSpPr/>
          <p:nvPr/>
        </p:nvGrpSpPr>
        <p:grpSpPr>
          <a:xfrm>
            <a:off x="11472467" y="423946"/>
            <a:ext cx="719533" cy="719533"/>
            <a:chOff x="1329279" y="887643"/>
            <a:chExt cx="710519" cy="710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8FA9C9D-DFFC-4E23-883B-E0C2EBD0E86B}"/>
                </a:ext>
              </a:extLst>
            </p:cNvPr>
            <p:cNvSpPr/>
            <p:nvPr/>
          </p:nvSpPr>
          <p:spPr>
            <a:xfrm>
              <a:off x="1329279" y="887643"/>
              <a:ext cx="710519" cy="7105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2E8E637-8367-4B1A-9F37-A1C859DEC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5156" y="1016433"/>
              <a:ext cx="475487" cy="475487"/>
            </a:xfrm>
            <a:prstGeom prst="rect">
              <a:avLst/>
            </a:prstGeom>
          </p:spPr>
        </p:pic>
      </p:grpSp>
      <p:pic>
        <p:nvPicPr>
          <p:cNvPr id="9" name="Picture 8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9D6F86E2-7D5C-47A5-B719-686A469A0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55" y="2436780"/>
            <a:ext cx="6069510" cy="25589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66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395D-8466-4B6E-A5F3-84C3DE5B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8A4BBF-89E9-4356-BDDC-F2947504B4A6}"/>
              </a:ext>
            </a:extLst>
          </p:cNvPr>
          <p:cNvGrpSpPr/>
          <p:nvPr/>
        </p:nvGrpSpPr>
        <p:grpSpPr>
          <a:xfrm>
            <a:off x="8889167" y="518102"/>
            <a:ext cx="2974945" cy="348491"/>
            <a:chOff x="3229892" y="4127975"/>
            <a:chExt cx="2974945" cy="348491"/>
          </a:xfrm>
        </p:grpSpPr>
        <p:pic>
          <p:nvPicPr>
            <p:cNvPr id="6" name="図 30">
              <a:extLst>
                <a:ext uri="{FF2B5EF4-FFF2-40B4-BE49-F238E27FC236}">
                  <a16:creationId xmlns:a16="http://schemas.microsoft.com/office/drawing/2014/main" id="{30A99CC4-8123-4702-A0BF-D2E1FF66B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6740" y="4127975"/>
              <a:ext cx="1988097" cy="243791"/>
            </a:xfrm>
            <a:prstGeom prst="rect">
              <a:avLst/>
            </a:prstGeom>
          </p:spPr>
        </p:pic>
        <p:sp>
          <p:nvSpPr>
            <p:cNvPr id="7" name="Text Placeholder 4">
              <a:extLst>
                <a:ext uri="{FF2B5EF4-FFF2-40B4-BE49-F238E27FC236}">
                  <a16:creationId xmlns:a16="http://schemas.microsoft.com/office/drawing/2014/main" id="{64DAAF18-B9B8-4901-8F9E-4520A69C0AF9}"/>
                </a:ext>
              </a:extLst>
            </p:cNvPr>
            <p:cNvSpPr txBox="1">
              <a:spLocks/>
            </p:cNvSpPr>
            <p:nvPr/>
          </p:nvSpPr>
          <p:spPr>
            <a:xfrm>
              <a:off x="3229892" y="4127975"/>
              <a:ext cx="1209247" cy="348491"/>
            </a:xfrm>
            <a:prstGeom prst="rect">
              <a:avLst/>
            </a:prstGeom>
          </p:spPr>
          <p:txBody>
            <a:bodyPr lIns="0">
              <a:normAutofit/>
            </a:bodyPr>
            <a:lstStyle>
              <a:lvl1pPr marL="173038" indent="-173038" algn="l" defTabSz="457200" rtl="0" eaLnBrk="0" fontAlgn="base" hangingPunct="0">
                <a:spcBef>
                  <a:spcPts val="0"/>
                </a:spcBef>
                <a:spcAft>
                  <a:spcPts val="600"/>
                </a:spcAft>
                <a:buClr>
                  <a:srgbClr val="0070C0"/>
                </a:buClr>
                <a:buSzPct val="100000"/>
                <a:buFont typeface="Wingdings 2" panose="05020102010507070707" pitchFamily="18" charset="2"/>
                <a:buChar char=""/>
                <a:defRPr sz="1400" b="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1pPr>
              <a:lvl2pPr marL="344488" indent="-171450" algn="l" defTabSz="457200" rtl="0" eaLnBrk="0" fontAlgn="base" hangingPunct="0"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Arial" panose="020B0604020202020204" pitchFamily="34" charset="0"/>
                <a:buChar char="–"/>
                <a:defRPr sz="14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457200" indent="-111125" algn="l" defTabSz="457200" rtl="0" eaLnBrk="0" fontAlgn="base" hangingPunct="0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Powered by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A9B0CF1-009E-4A68-B0B1-A2F17FB581D5}"/>
              </a:ext>
            </a:extLst>
          </p:cNvPr>
          <p:cNvSpPr/>
          <p:nvPr/>
        </p:nvSpPr>
        <p:spPr>
          <a:xfrm>
            <a:off x="4598524" y="1551709"/>
            <a:ext cx="3115234" cy="4645891"/>
          </a:xfrm>
          <a:prstGeom prst="rect">
            <a:avLst/>
          </a:prstGeom>
          <a:gradFill>
            <a:gsLst>
              <a:gs pos="0">
                <a:srgbClr val="2C71E0"/>
              </a:gs>
              <a:gs pos="100000">
                <a:srgbClr val="5103B9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87AB40-9E1A-4B7F-9E9D-3E5A7F1A3990}"/>
              </a:ext>
            </a:extLst>
          </p:cNvPr>
          <p:cNvGrpSpPr/>
          <p:nvPr/>
        </p:nvGrpSpPr>
        <p:grpSpPr>
          <a:xfrm>
            <a:off x="847168" y="2452986"/>
            <a:ext cx="3121993" cy="2080618"/>
            <a:chOff x="847168" y="2452986"/>
            <a:chExt cx="3121993" cy="208061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6E17C54-3426-452E-81E8-B1080EB6B5C3}"/>
                </a:ext>
              </a:extLst>
            </p:cNvPr>
            <p:cNvSpPr/>
            <p:nvPr/>
          </p:nvSpPr>
          <p:spPr>
            <a:xfrm>
              <a:off x="847168" y="2850137"/>
              <a:ext cx="3121993" cy="1683467"/>
            </a:xfrm>
            <a:prstGeom prst="rect">
              <a:avLst/>
            </a:prstGeom>
            <a:gradFill flip="none" rotWithShape="1">
              <a:gsLst>
                <a:gs pos="0">
                  <a:srgbClr val="B028FC"/>
                </a:gs>
                <a:gs pos="100000">
                  <a:srgbClr val="5E00B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095023D-B3FB-47E3-A5F9-C7A548A09C16}"/>
                </a:ext>
              </a:extLst>
            </p:cNvPr>
            <p:cNvSpPr/>
            <p:nvPr/>
          </p:nvSpPr>
          <p:spPr>
            <a:xfrm>
              <a:off x="907307" y="2914630"/>
              <a:ext cx="3001713" cy="155448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C860FA-60BF-405D-9A80-0C71EB234B14}"/>
                </a:ext>
              </a:extLst>
            </p:cNvPr>
            <p:cNvSpPr txBox="1"/>
            <p:nvPr/>
          </p:nvSpPr>
          <p:spPr>
            <a:xfrm>
              <a:off x="859094" y="3518309"/>
              <a:ext cx="3110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MONITORING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BF189DC-000A-439C-AD31-17CBA85B0CD9}"/>
                </a:ext>
              </a:extLst>
            </p:cNvPr>
            <p:cNvGrpSpPr/>
            <p:nvPr/>
          </p:nvGrpSpPr>
          <p:grpSpPr>
            <a:xfrm>
              <a:off x="1969225" y="2452986"/>
              <a:ext cx="929460" cy="929460"/>
              <a:chOff x="1329279" y="887643"/>
              <a:chExt cx="710519" cy="710519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DD12962-DC72-4CBB-B815-74F8865AE2DC}"/>
                  </a:ext>
                </a:extLst>
              </p:cNvPr>
              <p:cNvSpPr/>
              <p:nvPr/>
            </p:nvSpPr>
            <p:spPr>
              <a:xfrm>
                <a:off x="1329279" y="887643"/>
                <a:ext cx="710519" cy="71051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0" name="Picture 29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BFEEB3D4-9E66-489C-AAF2-54CD93983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3882" y="1005158"/>
                <a:ext cx="475488" cy="475488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91B1D0-F78D-47B5-B3BA-48446A44BD9E}"/>
              </a:ext>
            </a:extLst>
          </p:cNvPr>
          <p:cNvGrpSpPr/>
          <p:nvPr/>
        </p:nvGrpSpPr>
        <p:grpSpPr>
          <a:xfrm>
            <a:off x="8343122" y="2479899"/>
            <a:ext cx="3112545" cy="2053705"/>
            <a:chOff x="8343122" y="2479899"/>
            <a:chExt cx="3112545" cy="205370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59746E-CC0C-4E92-A6AC-D0DFFF2E3363}"/>
                </a:ext>
              </a:extLst>
            </p:cNvPr>
            <p:cNvSpPr/>
            <p:nvPr/>
          </p:nvSpPr>
          <p:spPr>
            <a:xfrm>
              <a:off x="8343122" y="2855233"/>
              <a:ext cx="3112545" cy="1678371"/>
            </a:xfrm>
            <a:prstGeom prst="rect">
              <a:avLst/>
            </a:prstGeom>
            <a:gradFill>
              <a:gsLst>
                <a:gs pos="0">
                  <a:srgbClr val="05D170"/>
                </a:gs>
                <a:gs pos="100000">
                  <a:srgbClr val="098D6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73CD685-434C-424F-808B-030DEB3D0D3F}"/>
                </a:ext>
              </a:extLst>
            </p:cNvPr>
            <p:cNvSpPr/>
            <p:nvPr/>
          </p:nvSpPr>
          <p:spPr>
            <a:xfrm>
              <a:off x="8398537" y="2914630"/>
              <a:ext cx="3001713" cy="155448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84AD55E-D862-401F-A07B-F4CFCDC9AA34}"/>
                </a:ext>
              </a:extLst>
            </p:cNvPr>
            <p:cNvSpPr txBox="1"/>
            <p:nvPr/>
          </p:nvSpPr>
          <p:spPr>
            <a:xfrm>
              <a:off x="8351937" y="3518309"/>
              <a:ext cx="3103730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</a:rPr>
                <a:t>EXTENSIBILITY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3B35B01-D582-4126-9F4F-0B9E32025824}"/>
                </a:ext>
              </a:extLst>
            </p:cNvPr>
            <p:cNvGrpSpPr/>
            <p:nvPr/>
          </p:nvGrpSpPr>
          <p:grpSpPr>
            <a:xfrm>
              <a:off x="9436071" y="2479899"/>
              <a:ext cx="926648" cy="926647"/>
              <a:chOff x="7156558" y="887643"/>
              <a:chExt cx="710519" cy="710519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03EED84-F5A3-4B7D-84CE-FF9F80122A27}"/>
                  </a:ext>
                </a:extLst>
              </p:cNvPr>
              <p:cNvSpPr/>
              <p:nvPr/>
            </p:nvSpPr>
            <p:spPr>
              <a:xfrm>
                <a:off x="7156558" y="887643"/>
                <a:ext cx="710519" cy="71051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4" name="Picture 43" descr="Icon&#10;&#10;Description automatically generated">
                <a:extLst>
                  <a:ext uri="{FF2B5EF4-FFF2-40B4-BE49-F238E27FC236}">
                    <a16:creationId xmlns:a16="http://schemas.microsoft.com/office/drawing/2014/main" id="{7F835E68-3B57-4F3E-8619-B006F6BBA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19088" y="1050173"/>
                <a:ext cx="385458" cy="385458"/>
              </a:xfrm>
              <a:prstGeom prst="rect">
                <a:avLst/>
              </a:prstGeom>
            </p:spPr>
          </p:pic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646171F-849E-43B8-8949-AA3C8632930D}"/>
              </a:ext>
            </a:extLst>
          </p:cNvPr>
          <p:cNvSpPr/>
          <p:nvPr/>
        </p:nvSpPr>
        <p:spPr>
          <a:xfrm>
            <a:off x="4652698" y="1625600"/>
            <a:ext cx="3001713" cy="4498109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6970E9-BEFD-4D0C-A1BB-249858354D67}"/>
              </a:ext>
            </a:extLst>
          </p:cNvPr>
          <p:cNvSpPr txBox="1"/>
          <p:nvPr/>
        </p:nvSpPr>
        <p:spPr>
          <a:xfrm>
            <a:off x="4598523" y="2134433"/>
            <a:ext cx="3115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VISUALIZATION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4CF76B-581C-4A5E-8854-B6051B44F55C}"/>
              </a:ext>
            </a:extLst>
          </p:cNvPr>
          <p:cNvSpPr txBox="1"/>
          <p:nvPr/>
        </p:nvSpPr>
        <p:spPr>
          <a:xfrm>
            <a:off x="4598523" y="2852200"/>
            <a:ext cx="3110065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Dashboards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Performance analytics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Graphical insights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Target thresholds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Digestible information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Predictive Maintenance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E34C8D-BE2B-4336-9277-4C68D9F15599}"/>
              </a:ext>
            </a:extLst>
          </p:cNvPr>
          <p:cNvGrpSpPr/>
          <p:nvPr/>
        </p:nvGrpSpPr>
        <p:grpSpPr>
          <a:xfrm>
            <a:off x="5692718" y="1072110"/>
            <a:ext cx="926843" cy="926843"/>
            <a:chOff x="4204577" y="887643"/>
            <a:chExt cx="710519" cy="71051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66371AD-59B5-4AE2-8794-3AF1F25596B3}"/>
                </a:ext>
              </a:extLst>
            </p:cNvPr>
            <p:cNvSpPr/>
            <p:nvPr/>
          </p:nvSpPr>
          <p:spPr>
            <a:xfrm>
              <a:off x="4204577" y="887643"/>
              <a:ext cx="710519" cy="7105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E332203E-46B9-407E-A0B6-B17CCAECD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2384" y="1055450"/>
              <a:ext cx="374904" cy="374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703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67E8-2AEE-4A80-9B88-6DD78416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en-US" dirty="0"/>
              <a:t>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31E3B-D91C-41D3-B538-CB2963F34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57400"/>
            <a:ext cx="5085542" cy="3849624"/>
          </a:xfrm>
        </p:spPr>
        <p:txBody>
          <a:bodyPr/>
          <a:lstStyle/>
          <a:p>
            <a:r>
              <a:rPr lang="en-US" dirty="0"/>
              <a:t>View multiple devices simultaneously</a:t>
            </a:r>
          </a:p>
          <a:p>
            <a:endParaRPr lang="en-US" dirty="0"/>
          </a:p>
          <a:p>
            <a:r>
              <a:rPr lang="en-US" dirty="0"/>
              <a:t>Quick insights on current operations</a:t>
            </a:r>
          </a:p>
          <a:p>
            <a:endParaRPr lang="en-US" dirty="0"/>
          </a:p>
          <a:p>
            <a:r>
              <a:rPr lang="en-US" dirty="0"/>
              <a:t>Track </a:t>
            </a:r>
            <a:r>
              <a:rPr lang="en-US" b="1" dirty="0"/>
              <a:t>target performance rates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Understand past events with historical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74014-2974-409D-ACA5-8BE0F467F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rgbClr val="2D71E0"/>
                </a:solidFill>
              </a:rPr>
              <a:t>Dashboards &amp; Graphical Information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4E0DA7-3C26-4C9A-9D3D-A9FAE2DB857C}"/>
              </a:ext>
            </a:extLst>
          </p:cNvPr>
          <p:cNvGrpSpPr/>
          <p:nvPr/>
        </p:nvGrpSpPr>
        <p:grpSpPr>
          <a:xfrm>
            <a:off x="11469624" y="427781"/>
            <a:ext cx="722376" cy="722376"/>
            <a:chOff x="4204577" y="887643"/>
            <a:chExt cx="710519" cy="710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F9AC43-158A-4C23-8D1B-E202C9776F0F}"/>
                </a:ext>
              </a:extLst>
            </p:cNvPr>
            <p:cNvSpPr/>
            <p:nvPr/>
          </p:nvSpPr>
          <p:spPr>
            <a:xfrm>
              <a:off x="4204577" y="887643"/>
              <a:ext cx="710519" cy="7105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291D8393-7BB8-4034-AA3C-700B7DEF8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2384" y="1055450"/>
              <a:ext cx="374904" cy="37490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D346953-E2DF-4D4D-86C8-A709149C23C4}"/>
              </a:ext>
            </a:extLst>
          </p:cNvPr>
          <p:cNvGrpSpPr/>
          <p:nvPr/>
        </p:nvGrpSpPr>
        <p:grpSpPr>
          <a:xfrm>
            <a:off x="5958118" y="1484226"/>
            <a:ext cx="5966028" cy="4614684"/>
            <a:chOff x="4341754" y="1003935"/>
            <a:chExt cx="4508547" cy="348733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4D19FC1-F2ED-4A1C-8B7C-71417EACC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3728" y="1003935"/>
              <a:ext cx="3743037" cy="271650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B0266A9-BE2B-469C-8189-89C3A3244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1754" y="2888855"/>
              <a:ext cx="4508547" cy="160241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27279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67E8-2AEE-4A80-9B88-6DD78416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en-US" dirty="0"/>
              <a:t>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31E3B-D91C-41D3-B538-CB2963F34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57400"/>
            <a:ext cx="5085542" cy="3849624"/>
          </a:xfrm>
        </p:spPr>
        <p:txBody>
          <a:bodyPr/>
          <a:lstStyle/>
          <a:p>
            <a:r>
              <a:rPr lang="en-US" dirty="0"/>
              <a:t>Track </a:t>
            </a:r>
            <a:r>
              <a:rPr lang="en-US" b="1" dirty="0"/>
              <a:t>device health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Schedule maintenance</a:t>
            </a:r>
            <a:r>
              <a:rPr lang="en-US" dirty="0"/>
              <a:t> before it’s required</a:t>
            </a:r>
          </a:p>
          <a:p>
            <a:endParaRPr lang="en-US" b="1" dirty="0"/>
          </a:p>
          <a:p>
            <a:r>
              <a:rPr lang="en-US" dirty="0"/>
              <a:t>Determine source of component failure</a:t>
            </a:r>
          </a:p>
          <a:p>
            <a:endParaRPr lang="en-US" dirty="0"/>
          </a:p>
          <a:p>
            <a:r>
              <a:rPr lang="en-US" dirty="0"/>
              <a:t>Track previous inspection &amp; repairs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74014-2974-409D-ACA5-8BE0F467F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rgbClr val="2D71E0"/>
                </a:solidFill>
              </a:rPr>
              <a:t>Predictive Maintenance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4E0DA7-3C26-4C9A-9D3D-A9FAE2DB857C}"/>
              </a:ext>
            </a:extLst>
          </p:cNvPr>
          <p:cNvGrpSpPr/>
          <p:nvPr/>
        </p:nvGrpSpPr>
        <p:grpSpPr>
          <a:xfrm>
            <a:off x="11469624" y="427781"/>
            <a:ext cx="722376" cy="722376"/>
            <a:chOff x="4204577" y="887643"/>
            <a:chExt cx="710519" cy="710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F9AC43-158A-4C23-8D1B-E202C9776F0F}"/>
                </a:ext>
              </a:extLst>
            </p:cNvPr>
            <p:cNvSpPr/>
            <p:nvPr/>
          </p:nvSpPr>
          <p:spPr>
            <a:xfrm>
              <a:off x="4204577" y="887643"/>
              <a:ext cx="710519" cy="7105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291D8393-7BB8-4034-AA3C-700B7DEF8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2384" y="1055450"/>
              <a:ext cx="374904" cy="374904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CF319A5-F06F-45BA-8968-C66CEA97D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98113"/>
            <a:ext cx="5660700" cy="40080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619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395D-8466-4B6E-A5F3-84C3DE5B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8A4BBF-89E9-4356-BDDC-F2947504B4A6}"/>
              </a:ext>
            </a:extLst>
          </p:cNvPr>
          <p:cNvGrpSpPr/>
          <p:nvPr/>
        </p:nvGrpSpPr>
        <p:grpSpPr>
          <a:xfrm>
            <a:off x="8889167" y="518102"/>
            <a:ext cx="2974945" cy="348491"/>
            <a:chOff x="3229892" y="4127975"/>
            <a:chExt cx="2974945" cy="348491"/>
          </a:xfrm>
        </p:grpSpPr>
        <p:pic>
          <p:nvPicPr>
            <p:cNvPr id="6" name="図 30">
              <a:extLst>
                <a:ext uri="{FF2B5EF4-FFF2-40B4-BE49-F238E27FC236}">
                  <a16:creationId xmlns:a16="http://schemas.microsoft.com/office/drawing/2014/main" id="{30A99CC4-8123-4702-A0BF-D2E1FF66B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6740" y="4127975"/>
              <a:ext cx="1988097" cy="243791"/>
            </a:xfrm>
            <a:prstGeom prst="rect">
              <a:avLst/>
            </a:prstGeom>
          </p:spPr>
        </p:pic>
        <p:sp>
          <p:nvSpPr>
            <p:cNvPr id="7" name="Text Placeholder 4">
              <a:extLst>
                <a:ext uri="{FF2B5EF4-FFF2-40B4-BE49-F238E27FC236}">
                  <a16:creationId xmlns:a16="http://schemas.microsoft.com/office/drawing/2014/main" id="{64DAAF18-B9B8-4901-8F9E-4520A69C0AF9}"/>
                </a:ext>
              </a:extLst>
            </p:cNvPr>
            <p:cNvSpPr txBox="1">
              <a:spLocks/>
            </p:cNvSpPr>
            <p:nvPr/>
          </p:nvSpPr>
          <p:spPr>
            <a:xfrm>
              <a:off x="3229892" y="4127975"/>
              <a:ext cx="1209247" cy="348491"/>
            </a:xfrm>
            <a:prstGeom prst="rect">
              <a:avLst/>
            </a:prstGeom>
          </p:spPr>
          <p:txBody>
            <a:bodyPr lIns="0">
              <a:normAutofit/>
            </a:bodyPr>
            <a:lstStyle>
              <a:lvl1pPr marL="173038" indent="-173038" algn="l" defTabSz="457200" rtl="0" eaLnBrk="0" fontAlgn="base" hangingPunct="0">
                <a:spcBef>
                  <a:spcPts val="0"/>
                </a:spcBef>
                <a:spcAft>
                  <a:spcPts val="600"/>
                </a:spcAft>
                <a:buClr>
                  <a:srgbClr val="0070C0"/>
                </a:buClr>
                <a:buSzPct val="100000"/>
                <a:buFont typeface="Wingdings 2" panose="05020102010507070707" pitchFamily="18" charset="2"/>
                <a:buChar char=""/>
                <a:defRPr sz="1400" b="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1pPr>
              <a:lvl2pPr marL="344488" indent="-171450" algn="l" defTabSz="457200" rtl="0" eaLnBrk="0" fontAlgn="base" hangingPunct="0"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Arial" panose="020B0604020202020204" pitchFamily="34" charset="0"/>
                <a:buChar char="–"/>
                <a:defRPr sz="14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457200" indent="-111125" algn="l" defTabSz="457200" rtl="0" eaLnBrk="0" fontAlgn="base" hangingPunct="0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Powered by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7D6E9D5-3EB3-4CD9-8FEC-39528CB308AA}"/>
              </a:ext>
            </a:extLst>
          </p:cNvPr>
          <p:cNvSpPr/>
          <p:nvPr/>
        </p:nvSpPr>
        <p:spPr>
          <a:xfrm>
            <a:off x="8343122" y="1551709"/>
            <a:ext cx="3112545" cy="4645891"/>
          </a:xfrm>
          <a:prstGeom prst="rect">
            <a:avLst/>
          </a:prstGeom>
          <a:gradFill>
            <a:gsLst>
              <a:gs pos="0">
                <a:srgbClr val="05D170"/>
              </a:gs>
              <a:gs pos="100000">
                <a:srgbClr val="098D6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5AAE99-3C9E-4F67-82FF-F2B0FAA14A95}"/>
              </a:ext>
            </a:extLst>
          </p:cNvPr>
          <p:cNvGrpSpPr/>
          <p:nvPr/>
        </p:nvGrpSpPr>
        <p:grpSpPr>
          <a:xfrm>
            <a:off x="4598524" y="2458845"/>
            <a:ext cx="3115235" cy="2074759"/>
            <a:chOff x="4598524" y="2458845"/>
            <a:chExt cx="3115235" cy="207475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DA357EF-2638-401F-9FF9-FAA3711E1901}"/>
                </a:ext>
              </a:extLst>
            </p:cNvPr>
            <p:cNvSpPr/>
            <p:nvPr/>
          </p:nvSpPr>
          <p:spPr>
            <a:xfrm>
              <a:off x="4598524" y="2854878"/>
              <a:ext cx="3115234" cy="1678726"/>
            </a:xfrm>
            <a:prstGeom prst="rect">
              <a:avLst/>
            </a:prstGeom>
            <a:gradFill>
              <a:gsLst>
                <a:gs pos="0">
                  <a:srgbClr val="2C71E0"/>
                </a:gs>
                <a:gs pos="100000">
                  <a:srgbClr val="5103B9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50B2504-09F7-4E20-A1CA-743E927D3A27}"/>
                </a:ext>
              </a:extLst>
            </p:cNvPr>
            <p:cNvSpPr/>
            <p:nvPr/>
          </p:nvSpPr>
          <p:spPr>
            <a:xfrm>
              <a:off x="4651031" y="2914630"/>
              <a:ext cx="3001713" cy="155448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4C934D6-C5E0-42BB-8D2F-9258D65D164D}"/>
                </a:ext>
              </a:extLst>
            </p:cNvPr>
            <p:cNvSpPr txBox="1"/>
            <p:nvPr/>
          </p:nvSpPr>
          <p:spPr>
            <a:xfrm>
              <a:off x="4598524" y="3518309"/>
              <a:ext cx="31152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</a:rPr>
                <a:t>VISUALIZATION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A662712-2D58-4BE0-AF8D-8521B8685564}"/>
                </a:ext>
              </a:extLst>
            </p:cNvPr>
            <p:cNvGrpSpPr/>
            <p:nvPr/>
          </p:nvGrpSpPr>
          <p:grpSpPr>
            <a:xfrm>
              <a:off x="5692719" y="2458845"/>
              <a:ext cx="926843" cy="926843"/>
              <a:chOff x="4204577" y="887643"/>
              <a:chExt cx="710519" cy="710519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FDC50AD-CDB9-46CA-927F-1C8A6BDF88F1}"/>
                  </a:ext>
                </a:extLst>
              </p:cNvPr>
              <p:cNvSpPr/>
              <p:nvPr/>
            </p:nvSpPr>
            <p:spPr>
              <a:xfrm>
                <a:off x="4204577" y="887643"/>
                <a:ext cx="710519" cy="71051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3" name="Picture 42" descr="Icon&#10;&#10;Description automatically generated">
                <a:extLst>
                  <a:ext uri="{FF2B5EF4-FFF2-40B4-BE49-F238E27FC236}">
                    <a16:creationId xmlns:a16="http://schemas.microsoft.com/office/drawing/2014/main" id="{BBC4B986-A70D-4ADE-9D5B-4B2682FEC2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2384" y="1055450"/>
                <a:ext cx="374904" cy="374904"/>
              </a:xfrm>
              <a:prstGeom prst="rect">
                <a:avLst/>
              </a:prstGeom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0FE4D89-E6E8-47F4-BAA2-0EB986CA174C}"/>
              </a:ext>
            </a:extLst>
          </p:cNvPr>
          <p:cNvGrpSpPr/>
          <p:nvPr/>
        </p:nvGrpSpPr>
        <p:grpSpPr>
          <a:xfrm>
            <a:off x="847168" y="2452986"/>
            <a:ext cx="3121993" cy="2080618"/>
            <a:chOff x="847168" y="2452986"/>
            <a:chExt cx="3121993" cy="208061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095A74-5B07-4091-952A-1FA123E06781}"/>
                </a:ext>
              </a:extLst>
            </p:cNvPr>
            <p:cNvSpPr/>
            <p:nvPr/>
          </p:nvSpPr>
          <p:spPr>
            <a:xfrm>
              <a:off x="847168" y="2850137"/>
              <a:ext cx="3121993" cy="1683467"/>
            </a:xfrm>
            <a:prstGeom prst="rect">
              <a:avLst/>
            </a:prstGeom>
            <a:gradFill flip="none" rotWithShape="1">
              <a:gsLst>
                <a:gs pos="0">
                  <a:srgbClr val="B028FC"/>
                </a:gs>
                <a:gs pos="100000">
                  <a:srgbClr val="5E00B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CFE8F63-58B3-4AF0-A0CB-A3D95761763D}"/>
                </a:ext>
              </a:extLst>
            </p:cNvPr>
            <p:cNvSpPr/>
            <p:nvPr/>
          </p:nvSpPr>
          <p:spPr>
            <a:xfrm>
              <a:off x="907307" y="2914630"/>
              <a:ext cx="3001713" cy="155448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230C8C7-E14A-4D65-BF4D-6E67844A9DBE}"/>
                </a:ext>
              </a:extLst>
            </p:cNvPr>
            <p:cNvSpPr txBox="1"/>
            <p:nvPr/>
          </p:nvSpPr>
          <p:spPr>
            <a:xfrm>
              <a:off x="859094" y="3518309"/>
              <a:ext cx="3110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MONITORING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9D51549-22FD-44E0-B02F-9F043E5A820B}"/>
                </a:ext>
              </a:extLst>
            </p:cNvPr>
            <p:cNvGrpSpPr/>
            <p:nvPr/>
          </p:nvGrpSpPr>
          <p:grpSpPr>
            <a:xfrm>
              <a:off x="1969225" y="2452986"/>
              <a:ext cx="929460" cy="929460"/>
              <a:chOff x="1329279" y="887643"/>
              <a:chExt cx="710519" cy="710519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A431296-32F7-4CF0-B39A-787C85CB67B8}"/>
                  </a:ext>
                </a:extLst>
              </p:cNvPr>
              <p:cNvSpPr/>
              <p:nvPr/>
            </p:nvSpPr>
            <p:spPr>
              <a:xfrm>
                <a:off x="1329279" y="887643"/>
                <a:ext cx="710519" cy="71051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0" name="Picture 49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3CFD7BCF-E274-47BF-B911-04A11C94D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3882" y="1005158"/>
                <a:ext cx="475488" cy="475488"/>
              </a:xfrm>
              <a:prstGeom prst="rect">
                <a:avLst/>
              </a:prstGeom>
            </p:spPr>
          </p:pic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42C78C9-180C-4CD3-8B24-BF2069976414}"/>
              </a:ext>
            </a:extLst>
          </p:cNvPr>
          <p:cNvSpPr/>
          <p:nvPr/>
        </p:nvSpPr>
        <p:spPr>
          <a:xfrm>
            <a:off x="8393630" y="1625600"/>
            <a:ext cx="3001713" cy="4498109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AB8254-EFE2-4742-9AD9-30C6ED02E2E2}"/>
              </a:ext>
            </a:extLst>
          </p:cNvPr>
          <p:cNvGrpSpPr/>
          <p:nvPr/>
        </p:nvGrpSpPr>
        <p:grpSpPr>
          <a:xfrm>
            <a:off x="9436071" y="1078853"/>
            <a:ext cx="926648" cy="926647"/>
            <a:chOff x="7156558" y="887643"/>
            <a:chExt cx="710519" cy="7105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6EA671E-F77F-4DE6-9E33-B7A6A48878FB}"/>
                </a:ext>
              </a:extLst>
            </p:cNvPr>
            <p:cNvSpPr/>
            <p:nvPr/>
          </p:nvSpPr>
          <p:spPr>
            <a:xfrm>
              <a:off x="7156558" y="887643"/>
              <a:ext cx="710519" cy="7105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A722C9D7-D9CE-4F63-885E-A7752180B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9088" y="1050173"/>
              <a:ext cx="385458" cy="385458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950D786-C1D3-4B62-B69D-DE95A0C05480}"/>
              </a:ext>
            </a:extLst>
          </p:cNvPr>
          <p:cNvSpPr txBox="1"/>
          <p:nvPr/>
        </p:nvSpPr>
        <p:spPr>
          <a:xfrm>
            <a:off x="8342701" y="2852200"/>
            <a:ext cx="3110065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Tailored data collection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Application analytics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OPC-UA &amp; Web API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Data accessibility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Custom interfaces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Future of analytics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DD2EB0-BD31-4CC8-A6A4-8CB304615D9D}"/>
              </a:ext>
            </a:extLst>
          </p:cNvPr>
          <p:cNvSpPr txBox="1"/>
          <p:nvPr/>
        </p:nvSpPr>
        <p:spPr>
          <a:xfrm>
            <a:off x="8351937" y="2134433"/>
            <a:ext cx="3103730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EXTENSIBILITY</a:t>
            </a:r>
          </a:p>
        </p:txBody>
      </p:sp>
    </p:spTree>
    <p:extLst>
      <p:ext uri="{BB962C8B-B14F-4D97-AF65-F5344CB8AC3E}">
        <p14:creationId xmlns:p14="http://schemas.microsoft.com/office/powerpoint/2010/main" val="3361481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67E8-2AEE-4A80-9B88-6DD78416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en-US" dirty="0"/>
              <a:t>EXTENSIBILITY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31E3B-D91C-41D3-B538-CB2963F34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57400"/>
            <a:ext cx="4937760" cy="3849624"/>
          </a:xfrm>
        </p:spPr>
        <p:txBody>
          <a:bodyPr/>
          <a:lstStyle/>
          <a:p>
            <a:r>
              <a:rPr lang="en-US" dirty="0"/>
              <a:t>Analytics informed by the needs of the application</a:t>
            </a:r>
          </a:p>
          <a:p>
            <a:endParaRPr lang="en-US" dirty="0"/>
          </a:p>
          <a:p>
            <a:r>
              <a:rPr lang="en-US" dirty="0"/>
              <a:t>Increase production performance by detecting faults and areas for improvement</a:t>
            </a:r>
          </a:p>
          <a:p>
            <a:endParaRPr lang="en-US" dirty="0"/>
          </a:p>
          <a:p>
            <a:r>
              <a:rPr lang="en-US" b="1" dirty="0"/>
              <a:t>Custom interface</a:t>
            </a:r>
            <a:r>
              <a:rPr lang="en-US" dirty="0"/>
              <a:t> to display the most vital information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74014-2974-409D-ACA5-8BE0F467F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rgbClr val="08BF6E"/>
                </a:solidFill>
              </a:rPr>
              <a:t>Tailored Application Insights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EB9B1F-0EA3-48CA-A373-06C0B2FDFB10}"/>
              </a:ext>
            </a:extLst>
          </p:cNvPr>
          <p:cNvGrpSpPr/>
          <p:nvPr/>
        </p:nvGrpSpPr>
        <p:grpSpPr>
          <a:xfrm>
            <a:off x="11469341" y="427780"/>
            <a:ext cx="722376" cy="722376"/>
            <a:chOff x="7156558" y="887643"/>
            <a:chExt cx="710519" cy="710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8031E73-6DD9-4E4C-BE28-A13998F55BE5}"/>
                </a:ext>
              </a:extLst>
            </p:cNvPr>
            <p:cNvSpPr/>
            <p:nvPr/>
          </p:nvSpPr>
          <p:spPr>
            <a:xfrm>
              <a:off x="7156558" y="887643"/>
              <a:ext cx="710519" cy="7105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DD003815-2529-4293-B86E-5066EF3F8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9088" y="1050173"/>
              <a:ext cx="385458" cy="385458"/>
            </a:xfrm>
            <a:prstGeom prst="rect">
              <a:avLst/>
            </a:prstGeom>
          </p:spPr>
        </p:pic>
      </p:grp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78999E1-CD45-42A1-8FE3-3D5009D1F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654" y="2436779"/>
            <a:ext cx="6329695" cy="258892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7356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67E8-2AEE-4A80-9B88-6DD78416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en-US" dirty="0"/>
              <a:t>EXTENSIBILITY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31E3B-D91C-41D3-B538-CB2963F34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57400"/>
            <a:ext cx="5667434" cy="3849624"/>
          </a:xfrm>
        </p:spPr>
        <p:txBody>
          <a:bodyPr/>
          <a:lstStyle/>
          <a:p>
            <a:r>
              <a:rPr lang="en-US" dirty="0"/>
              <a:t>View the data in a way that best represents your application</a:t>
            </a:r>
          </a:p>
          <a:p>
            <a:endParaRPr lang="en-US" dirty="0"/>
          </a:p>
          <a:p>
            <a:r>
              <a:rPr lang="en-US" dirty="0"/>
              <a:t>Meaningful information based on </a:t>
            </a:r>
            <a:r>
              <a:rPr lang="en-US" b="1" dirty="0"/>
              <a:t>custom data</a:t>
            </a:r>
            <a:endParaRPr lang="en-US" dirty="0"/>
          </a:p>
          <a:p>
            <a:endParaRPr lang="en-US" dirty="0"/>
          </a:p>
          <a:p>
            <a:r>
              <a:rPr lang="en-US" dirty="0"/>
              <a:t>Changes in application can be reflected in new updates to the interface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74014-2974-409D-ACA5-8BE0F467F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rgbClr val="08BF6E"/>
                </a:solidFill>
              </a:rPr>
              <a:t>Customized Interfaces &amp; Analytics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EB9B1F-0EA3-48CA-A373-06C0B2FDFB10}"/>
              </a:ext>
            </a:extLst>
          </p:cNvPr>
          <p:cNvGrpSpPr/>
          <p:nvPr/>
        </p:nvGrpSpPr>
        <p:grpSpPr>
          <a:xfrm>
            <a:off x="11469341" y="427780"/>
            <a:ext cx="722376" cy="722376"/>
            <a:chOff x="7156558" y="887643"/>
            <a:chExt cx="710519" cy="710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8031E73-6DD9-4E4C-BE28-A13998F55BE5}"/>
                </a:ext>
              </a:extLst>
            </p:cNvPr>
            <p:cNvSpPr/>
            <p:nvPr/>
          </p:nvSpPr>
          <p:spPr>
            <a:xfrm>
              <a:off x="7156558" y="887643"/>
              <a:ext cx="710519" cy="7105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DD003815-2529-4293-B86E-5066EF3F8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9088" y="1050173"/>
              <a:ext cx="385458" cy="385458"/>
            </a:xfrm>
            <a:prstGeom prst="rect">
              <a:avLst/>
            </a:prstGeom>
          </p:spPr>
        </p:pic>
      </p:grp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C429604-4057-4167-9FD5-530B60141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905" y="2019290"/>
            <a:ext cx="5599860" cy="37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74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67E8-2AEE-4A80-9B88-6DD78416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en-US" dirty="0"/>
              <a:t>EXTENSIBILITY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31E3B-D91C-41D3-B538-CB2963F34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57400"/>
            <a:ext cx="5667434" cy="3849624"/>
          </a:xfrm>
        </p:spPr>
        <p:txBody>
          <a:bodyPr/>
          <a:lstStyle/>
          <a:p>
            <a:r>
              <a:rPr lang="en-US" b="1" dirty="0"/>
              <a:t>Extract data</a:t>
            </a:r>
            <a:r>
              <a:rPr lang="en-US" dirty="0"/>
              <a:t> from YCP for use with other software</a:t>
            </a:r>
          </a:p>
          <a:p>
            <a:endParaRPr lang="en-US" b="1" dirty="0"/>
          </a:p>
          <a:p>
            <a:r>
              <a:rPr lang="en-US" dirty="0"/>
              <a:t>Unified data format with </a:t>
            </a:r>
            <a:r>
              <a:rPr lang="en-US" b="1" dirty="0"/>
              <a:t>OPC-UA</a:t>
            </a:r>
          </a:p>
          <a:p>
            <a:endParaRPr lang="en-US" dirty="0"/>
          </a:p>
          <a:p>
            <a:r>
              <a:rPr lang="en-US" dirty="0"/>
              <a:t>Support for customized development with Web API</a:t>
            </a:r>
          </a:p>
          <a:p>
            <a:endParaRPr lang="en-US" dirty="0"/>
          </a:p>
          <a:p>
            <a:r>
              <a:rPr lang="en-US" dirty="0"/>
              <a:t>Develop for the YCP interface</a:t>
            </a:r>
          </a:p>
          <a:p>
            <a:endParaRPr lang="en-US" dirty="0"/>
          </a:p>
          <a:p>
            <a:r>
              <a:rPr lang="en-US" dirty="0"/>
              <a:t>Custom </a:t>
            </a:r>
            <a:r>
              <a:rPr lang="en-US" b="1" dirty="0"/>
              <a:t>data collection for a multitude of devices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74014-2974-409D-ACA5-8BE0F467F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rgbClr val="08BF6E"/>
                </a:solidFill>
              </a:rPr>
              <a:t>OPC-UA &amp; Web API Data Access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EB9B1F-0EA3-48CA-A373-06C0B2FDFB10}"/>
              </a:ext>
            </a:extLst>
          </p:cNvPr>
          <p:cNvGrpSpPr/>
          <p:nvPr/>
        </p:nvGrpSpPr>
        <p:grpSpPr>
          <a:xfrm>
            <a:off x="11469341" y="427780"/>
            <a:ext cx="722376" cy="722376"/>
            <a:chOff x="7156558" y="887643"/>
            <a:chExt cx="710519" cy="710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8031E73-6DD9-4E4C-BE28-A13998F55BE5}"/>
                </a:ext>
              </a:extLst>
            </p:cNvPr>
            <p:cNvSpPr/>
            <p:nvPr/>
          </p:nvSpPr>
          <p:spPr>
            <a:xfrm>
              <a:off x="7156558" y="887643"/>
              <a:ext cx="710519" cy="7105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DD003815-2529-4293-B86E-5066EF3F8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9088" y="1050173"/>
              <a:ext cx="385458" cy="38545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C2A2AAD-493A-42FE-8A4C-C23C6882A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989" y="1315398"/>
            <a:ext cx="1778331" cy="74200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0F58891-E777-45AC-AF2A-CC530DB7D244}"/>
              </a:ext>
            </a:extLst>
          </p:cNvPr>
          <p:cNvGrpSpPr/>
          <p:nvPr/>
        </p:nvGrpSpPr>
        <p:grpSpPr>
          <a:xfrm>
            <a:off x="6991488" y="2322866"/>
            <a:ext cx="4105302" cy="3849624"/>
            <a:chOff x="6779122" y="2678881"/>
            <a:chExt cx="3116816" cy="2922701"/>
          </a:xfrm>
        </p:grpSpPr>
        <p:pic>
          <p:nvPicPr>
            <p:cNvPr id="9" name="Graphic 8" descr="Filter with solid fill">
              <a:extLst>
                <a:ext uri="{FF2B5EF4-FFF2-40B4-BE49-F238E27FC236}">
                  <a16:creationId xmlns:a16="http://schemas.microsoft.com/office/drawing/2014/main" id="{322E081E-B16B-47F0-9C30-7260FC697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94587" y="3499731"/>
              <a:ext cx="1949633" cy="194963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AD3F61-9B2D-439E-93FE-9CE5D292D62D}"/>
                </a:ext>
              </a:extLst>
            </p:cNvPr>
            <p:cNvSpPr/>
            <p:nvPr/>
          </p:nvSpPr>
          <p:spPr>
            <a:xfrm>
              <a:off x="8010323" y="4696217"/>
              <a:ext cx="518160" cy="536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6C963C7C-8979-4799-8052-5CD0B9512B5C}"/>
                </a:ext>
              </a:extLst>
            </p:cNvPr>
            <p:cNvSpPr/>
            <p:nvPr/>
          </p:nvSpPr>
          <p:spPr>
            <a:xfrm rot="10800000">
              <a:off x="8260404" y="3785788"/>
              <a:ext cx="701210" cy="693551"/>
            </a:xfrm>
            <a:prstGeom prst="triangle">
              <a:avLst>
                <a:gd name="adj" fmla="val 100000"/>
              </a:avLst>
            </a:prstGeom>
            <a:solidFill>
              <a:srgbClr val="1D5D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Database with solid fill">
              <a:extLst>
                <a:ext uri="{FF2B5EF4-FFF2-40B4-BE49-F238E27FC236}">
                  <a16:creationId xmlns:a16="http://schemas.microsoft.com/office/drawing/2014/main" id="{CE8F646C-A02D-4096-9E6A-DA49937E4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56687" y="4576147"/>
              <a:ext cx="1025435" cy="1025435"/>
            </a:xfrm>
            <a:prstGeom prst="rect">
              <a:avLst/>
            </a:prstGeom>
          </p:spPr>
        </p:pic>
        <p:pic>
          <p:nvPicPr>
            <p:cNvPr id="16" name="Graphic 15" descr="Binary outline">
              <a:extLst>
                <a:ext uri="{FF2B5EF4-FFF2-40B4-BE49-F238E27FC236}">
                  <a16:creationId xmlns:a16="http://schemas.microsoft.com/office/drawing/2014/main" id="{789C6062-6C4E-4007-AC75-137F7352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28804" y="3252048"/>
              <a:ext cx="467134" cy="46713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AE9961A-3911-4ABB-A57B-11C30D47B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9142" y="2678881"/>
              <a:ext cx="396294" cy="39629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67BD90D-3793-4E59-8BD6-65E44A404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9122" y="3258690"/>
              <a:ext cx="467134" cy="467134"/>
            </a:xfrm>
            <a:prstGeom prst="rect">
              <a:avLst/>
            </a:prstGeom>
          </p:spPr>
        </p:pic>
        <p:pic>
          <p:nvPicPr>
            <p:cNvPr id="19" name="Graphic 18" descr="Binary outline">
              <a:extLst>
                <a:ext uri="{FF2B5EF4-FFF2-40B4-BE49-F238E27FC236}">
                  <a16:creationId xmlns:a16="http://schemas.microsoft.com/office/drawing/2014/main" id="{FD388E75-CE4F-492F-A203-D61EF4B5C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87409" y="2768071"/>
              <a:ext cx="467134" cy="467134"/>
            </a:xfrm>
            <a:prstGeom prst="rect">
              <a:avLst/>
            </a:prstGeom>
          </p:spPr>
        </p:pic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2B9BEB2D-ADB3-4275-A7C9-D899ADFA42F5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7554543" y="3001638"/>
              <a:ext cx="609155" cy="784150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FED5B7D1-6BE9-42BD-BB0E-60E8DBEB4114}"/>
                </a:ext>
              </a:extLst>
            </p:cNvPr>
            <p:cNvCxnSpPr>
              <a:cxnSpLocks/>
            </p:cNvCxnSpPr>
            <p:nvPr/>
          </p:nvCxnSpPr>
          <p:spPr>
            <a:xfrm>
              <a:off x="7260064" y="3459375"/>
              <a:ext cx="596440" cy="309106"/>
            </a:xfrm>
            <a:prstGeom prst="bentConnector3">
              <a:avLst>
                <a:gd name="adj1" fmla="val 101503"/>
              </a:avLst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AFA25DF8-95D5-4CCA-9765-54A337CACA65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rot="10800000" flipV="1">
              <a:off x="8468690" y="2877028"/>
              <a:ext cx="680452" cy="842154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315440A6-52A3-4B6D-AC80-AD7D84A13122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rot="10800000" flipV="1">
              <a:off x="8693672" y="3485614"/>
              <a:ext cx="735132" cy="258951"/>
            </a:xfrm>
            <a:prstGeom prst="bentConnector3">
              <a:avLst>
                <a:gd name="adj1" fmla="val 101504"/>
              </a:avLst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59D724-2BC8-43D8-B070-72760EC933C9}"/>
                </a:ext>
              </a:extLst>
            </p:cNvPr>
            <p:cNvSpPr/>
            <p:nvPr/>
          </p:nvSpPr>
          <p:spPr>
            <a:xfrm>
              <a:off x="8191007" y="4399987"/>
              <a:ext cx="84546" cy="345312"/>
            </a:xfrm>
            <a:prstGeom prst="rect">
              <a:avLst/>
            </a:prstGeom>
            <a:solidFill>
              <a:srgbClr val="2D71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070864-D592-4B2A-A34B-DE7A63A2B9CF}"/>
                </a:ext>
              </a:extLst>
            </p:cNvPr>
            <p:cNvSpPr/>
            <p:nvPr/>
          </p:nvSpPr>
          <p:spPr>
            <a:xfrm>
              <a:off x="8260404" y="4397924"/>
              <a:ext cx="84546" cy="345312"/>
            </a:xfrm>
            <a:prstGeom prst="rect">
              <a:avLst/>
            </a:prstGeom>
            <a:solidFill>
              <a:srgbClr val="1D5D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6593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67E8-2AEE-4A80-9B88-6DD78416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en-US" dirty="0"/>
              <a:t>EXTENSIBILITY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31E3B-D91C-41D3-B538-CB2963F34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57400"/>
            <a:ext cx="5667434" cy="3849624"/>
          </a:xfrm>
        </p:spPr>
        <p:txBody>
          <a:bodyPr/>
          <a:lstStyle/>
          <a:p>
            <a:r>
              <a:rPr lang="en-US" dirty="0"/>
              <a:t>In many ways “AI” is the future of data analytics</a:t>
            </a:r>
          </a:p>
          <a:p>
            <a:endParaRPr lang="en-US" dirty="0"/>
          </a:p>
          <a:p>
            <a:r>
              <a:rPr lang="en-US" dirty="0"/>
              <a:t>Freedom of </a:t>
            </a:r>
            <a:r>
              <a:rPr lang="en-US" b="1" dirty="0"/>
              <a:t>data transfer &amp; remote analytics</a:t>
            </a:r>
            <a:r>
              <a:rPr lang="en-US" dirty="0"/>
              <a:t> ensures YCP is ready for the future of “AI”</a:t>
            </a:r>
          </a:p>
          <a:p>
            <a:endParaRPr lang="en-US" dirty="0"/>
          </a:p>
          <a:p>
            <a:r>
              <a:rPr lang="en-US" dirty="0"/>
              <a:t>Cloud Computing and </a:t>
            </a:r>
            <a:r>
              <a:rPr lang="en-US" b="1" dirty="0"/>
              <a:t>Machine Learning</a:t>
            </a:r>
            <a:r>
              <a:rPr lang="en-US" dirty="0"/>
              <a:t> provide a bright future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74014-2974-409D-ACA5-8BE0F467F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rgbClr val="08BF6E"/>
                </a:solidFill>
              </a:rPr>
              <a:t>Support for the Future of “Artificial Intelligence” Enhancements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EB9B1F-0EA3-48CA-A373-06C0B2FDFB10}"/>
              </a:ext>
            </a:extLst>
          </p:cNvPr>
          <p:cNvGrpSpPr/>
          <p:nvPr/>
        </p:nvGrpSpPr>
        <p:grpSpPr>
          <a:xfrm>
            <a:off x="11469341" y="427780"/>
            <a:ext cx="722376" cy="722376"/>
            <a:chOff x="7156558" y="887643"/>
            <a:chExt cx="710519" cy="710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8031E73-6DD9-4E4C-BE28-A13998F55BE5}"/>
                </a:ext>
              </a:extLst>
            </p:cNvPr>
            <p:cNvSpPr/>
            <p:nvPr/>
          </p:nvSpPr>
          <p:spPr>
            <a:xfrm>
              <a:off x="7156558" y="887643"/>
              <a:ext cx="710519" cy="7105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DD003815-2529-4293-B86E-5066EF3F8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9088" y="1050173"/>
              <a:ext cx="385458" cy="38545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57F7237-BADF-43D1-ABE3-CE1EB4E31DAD}"/>
              </a:ext>
            </a:extLst>
          </p:cNvPr>
          <p:cNvGrpSpPr/>
          <p:nvPr/>
        </p:nvGrpSpPr>
        <p:grpSpPr>
          <a:xfrm>
            <a:off x="7749309" y="1255768"/>
            <a:ext cx="4081219" cy="4805174"/>
            <a:chOff x="8311155" y="2205931"/>
            <a:chExt cx="3043131" cy="358294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D3D708-3779-48BB-B480-DAA79F481055}"/>
                </a:ext>
              </a:extLst>
            </p:cNvPr>
            <p:cNvSpPr/>
            <p:nvPr/>
          </p:nvSpPr>
          <p:spPr>
            <a:xfrm>
              <a:off x="8456920" y="5167775"/>
              <a:ext cx="544054" cy="359225"/>
            </a:xfrm>
            <a:prstGeom prst="rect">
              <a:avLst/>
            </a:prstGeom>
            <a:gradFill flip="none" rotWithShape="1">
              <a:gsLst>
                <a:gs pos="0">
                  <a:srgbClr val="4770C1"/>
                </a:gs>
                <a:gs pos="100000">
                  <a:srgbClr val="92AAD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4A0CAC-820E-4EA6-8BA9-649CAD04F0BC}"/>
                </a:ext>
              </a:extLst>
            </p:cNvPr>
            <p:cNvSpPr/>
            <p:nvPr/>
          </p:nvSpPr>
          <p:spPr>
            <a:xfrm>
              <a:off x="9654124" y="5106643"/>
              <a:ext cx="233224" cy="420357"/>
            </a:xfrm>
            <a:prstGeom prst="rect">
              <a:avLst/>
            </a:prstGeom>
            <a:gradFill flip="none" rotWithShape="1">
              <a:gsLst>
                <a:gs pos="0">
                  <a:srgbClr val="4770C1"/>
                </a:gs>
                <a:gs pos="100000">
                  <a:srgbClr val="92AAD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9C1CCFA-4827-45CE-A44A-76A9408896A9}"/>
                </a:ext>
              </a:extLst>
            </p:cNvPr>
            <p:cNvSpPr/>
            <p:nvPr/>
          </p:nvSpPr>
          <p:spPr>
            <a:xfrm>
              <a:off x="10361235" y="5065173"/>
              <a:ext cx="538251" cy="358641"/>
            </a:xfrm>
            <a:prstGeom prst="rect">
              <a:avLst/>
            </a:prstGeom>
            <a:gradFill flip="none" rotWithShape="1">
              <a:gsLst>
                <a:gs pos="0">
                  <a:srgbClr val="4770C1"/>
                </a:gs>
                <a:gs pos="100000">
                  <a:srgbClr val="92AAD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C325330-9D8E-4EB8-B2A7-410CDB8EE715}"/>
                </a:ext>
              </a:extLst>
            </p:cNvPr>
            <p:cNvGrpSpPr/>
            <p:nvPr/>
          </p:nvGrpSpPr>
          <p:grpSpPr>
            <a:xfrm>
              <a:off x="9722294" y="2579090"/>
              <a:ext cx="838306" cy="838306"/>
              <a:chOff x="7367391" y="2001493"/>
              <a:chExt cx="838306" cy="838306"/>
            </a:xfrm>
          </p:grpSpPr>
          <p:pic>
            <p:nvPicPr>
              <p:cNvPr id="30" name="Graphic 29" descr="Cloud with solid fill">
                <a:extLst>
                  <a:ext uri="{FF2B5EF4-FFF2-40B4-BE49-F238E27FC236}">
                    <a16:creationId xmlns:a16="http://schemas.microsoft.com/office/drawing/2014/main" id="{E31DD031-47BA-43AE-94D7-A24EC766E9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367391" y="2001493"/>
                <a:ext cx="838306" cy="838306"/>
              </a:xfrm>
              <a:prstGeom prst="rect">
                <a:avLst/>
              </a:prstGeom>
            </p:spPr>
          </p:pic>
          <p:pic>
            <p:nvPicPr>
              <p:cNvPr id="31" name="Graphic 30" descr="Wi-Fi with solid fill">
                <a:extLst>
                  <a:ext uri="{FF2B5EF4-FFF2-40B4-BE49-F238E27FC236}">
                    <a16:creationId xmlns:a16="http://schemas.microsoft.com/office/drawing/2014/main" id="{FC0A7596-F962-43EF-A3D4-E419D1187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540536" y="2215060"/>
                <a:ext cx="478950" cy="478950"/>
              </a:xfrm>
              <a:prstGeom prst="rect">
                <a:avLst/>
              </a:prstGeom>
            </p:spPr>
          </p:pic>
        </p:grpSp>
        <p:pic>
          <p:nvPicPr>
            <p:cNvPr id="32" name="Graphic 31" descr="Database with solid fill">
              <a:extLst>
                <a:ext uri="{FF2B5EF4-FFF2-40B4-BE49-F238E27FC236}">
                  <a16:creationId xmlns:a16="http://schemas.microsoft.com/office/drawing/2014/main" id="{956B0046-4412-48AD-B266-3C2C907DB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537421" y="3776829"/>
              <a:ext cx="463569" cy="463569"/>
            </a:xfrm>
            <a:prstGeom prst="rect">
              <a:avLst/>
            </a:prstGeom>
          </p:spPr>
        </p:pic>
        <p:pic>
          <p:nvPicPr>
            <p:cNvPr id="33" name="Graphic 32" descr="Laptop with solid fill">
              <a:extLst>
                <a:ext uri="{FF2B5EF4-FFF2-40B4-BE49-F238E27FC236}">
                  <a16:creationId xmlns:a16="http://schemas.microsoft.com/office/drawing/2014/main" id="{94DE68E8-C0D7-4C5F-A789-6EAD003B3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311155" y="4962273"/>
              <a:ext cx="826552" cy="826552"/>
            </a:xfrm>
            <a:prstGeom prst="rect">
              <a:avLst/>
            </a:prstGeom>
          </p:spPr>
        </p:pic>
        <p:pic>
          <p:nvPicPr>
            <p:cNvPr id="34" name="Graphic 33" descr="Computer with solid fill">
              <a:extLst>
                <a:ext uri="{FF2B5EF4-FFF2-40B4-BE49-F238E27FC236}">
                  <a16:creationId xmlns:a16="http://schemas.microsoft.com/office/drawing/2014/main" id="{26E7CB0D-3329-4DE4-ABE0-F2BA297F1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320419" y="4838711"/>
              <a:ext cx="950163" cy="950163"/>
            </a:xfrm>
            <a:prstGeom prst="rect">
              <a:avLst/>
            </a:prstGeom>
          </p:spPr>
        </p:pic>
        <p:pic>
          <p:nvPicPr>
            <p:cNvPr id="35" name="Graphic 34" descr="Smart Phone with solid fill">
              <a:extLst>
                <a:ext uri="{FF2B5EF4-FFF2-40B4-BE49-F238E27FC236}">
                  <a16:creationId xmlns:a16="http://schemas.microsoft.com/office/drawing/2014/main" id="{B596E8AB-4773-46C1-97B9-397234D69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0800000">
              <a:off x="9490867" y="5038372"/>
              <a:ext cx="554972" cy="554972"/>
            </a:xfrm>
            <a:prstGeom prst="rect">
              <a:avLst/>
            </a:prstGeom>
          </p:spPr>
        </p:pic>
        <p:pic>
          <p:nvPicPr>
            <p:cNvPr id="36" name="Graphic 35" descr="Brain outline">
              <a:extLst>
                <a:ext uri="{FF2B5EF4-FFF2-40B4-BE49-F238E27FC236}">
                  <a16:creationId xmlns:a16="http://schemas.microsoft.com/office/drawing/2014/main" id="{957AB23F-889E-4C7F-9B38-D4FFCF468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096899" y="2205931"/>
              <a:ext cx="1257387" cy="1257387"/>
            </a:xfrm>
            <a:prstGeom prst="rect">
              <a:avLst/>
            </a:prstGeom>
          </p:spPr>
        </p:pic>
        <p:pic>
          <p:nvPicPr>
            <p:cNvPr id="37" name="Graphic 36" descr="Binary outline">
              <a:extLst>
                <a:ext uri="{FF2B5EF4-FFF2-40B4-BE49-F238E27FC236}">
                  <a16:creationId xmlns:a16="http://schemas.microsoft.com/office/drawing/2014/main" id="{5CAF277E-C9E9-43AF-B774-F9A4B6EAD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649658" y="3281592"/>
              <a:ext cx="396294" cy="396294"/>
            </a:xfrm>
            <a:prstGeom prst="rect">
              <a:avLst/>
            </a:prstGeom>
          </p:spPr>
        </p:pic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65E41ED-D0EE-4DF9-95A6-453D5504369E}"/>
                </a:ext>
              </a:extLst>
            </p:cNvPr>
            <p:cNvCxnSpPr>
              <a:cxnSpLocks/>
            </p:cNvCxnSpPr>
            <p:nvPr/>
          </p:nvCxnSpPr>
          <p:spPr>
            <a:xfrm>
              <a:off x="9000990" y="4022662"/>
              <a:ext cx="442176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6F3B415-5BCB-472F-9F60-6B358A16ADF5}"/>
                </a:ext>
              </a:extLst>
            </p:cNvPr>
            <p:cNvCxnSpPr>
              <a:cxnSpLocks/>
            </p:cNvCxnSpPr>
            <p:nvPr/>
          </p:nvCxnSpPr>
          <p:spPr>
            <a:xfrm>
              <a:off x="8691607" y="4670362"/>
              <a:ext cx="2068186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BC03F0D-89DD-444E-B862-372F8C0F5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04635" y="4656592"/>
              <a:ext cx="0" cy="454214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D4A1FBA-CE51-4EC9-9BE0-891A2B86AC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1797" y="4295625"/>
              <a:ext cx="0" cy="71128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5385BCF-6DBE-4F44-A37D-96BC65484A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46884" y="4643530"/>
              <a:ext cx="0" cy="35032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D0C27E1-ED2F-4FF6-B2D4-AC97A228E44B}"/>
                </a:ext>
              </a:extLst>
            </p:cNvPr>
            <p:cNvCxnSpPr>
              <a:cxnSpLocks/>
            </p:cNvCxnSpPr>
            <p:nvPr/>
          </p:nvCxnSpPr>
          <p:spPr>
            <a:xfrm>
              <a:off x="10096899" y="4023543"/>
              <a:ext cx="80259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B1D65FD-3A20-47E3-81A1-E81E5D1D7D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0347" y="3684696"/>
              <a:ext cx="0" cy="35032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C2AFFE9-61E0-4BEB-B218-9761F18AB588}"/>
                </a:ext>
              </a:extLst>
            </p:cNvPr>
            <p:cNvGrpSpPr/>
            <p:nvPr/>
          </p:nvGrpSpPr>
          <p:grpSpPr>
            <a:xfrm>
              <a:off x="9512644" y="3819590"/>
              <a:ext cx="516975" cy="118610"/>
              <a:chOff x="7077701" y="2520900"/>
              <a:chExt cx="516975" cy="118610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F41EF958-F458-43EE-9CC5-18A8AFE4ECDE}"/>
                  </a:ext>
                </a:extLst>
              </p:cNvPr>
              <p:cNvSpPr/>
              <p:nvPr/>
            </p:nvSpPr>
            <p:spPr>
              <a:xfrm>
                <a:off x="7077701" y="2520900"/>
                <a:ext cx="516975" cy="11861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7D305E5-ACF3-4A8B-AD33-DCC3FC5EE8AF}"/>
                  </a:ext>
                </a:extLst>
              </p:cNvPr>
              <p:cNvSpPr/>
              <p:nvPr/>
            </p:nvSpPr>
            <p:spPr>
              <a:xfrm>
                <a:off x="7125115" y="2561917"/>
                <a:ext cx="36576" cy="36576"/>
              </a:xfrm>
              <a:prstGeom prst="ellipse">
                <a:avLst/>
              </a:prstGeom>
              <a:solidFill>
                <a:srgbClr val="296DD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9B009FE-AA22-4F99-9B43-9C6CB9B427C4}"/>
                  </a:ext>
                </a:extLst>
              </p:cNvPr>
              <p:cNvSpPr/>
              <p:nvPr/>
            </p:nvSpPr>
            <p:spPr>
              <a:xfrm>
                <a:off x="7230905" y="2561917"/>
                <a:ext cx="36576" cy="36576"/>
              </a:xfrm>
              <a:prstGeom prst="ellipse">
                <a:avLst/>
              </a:prstGeom>
              <a:solidFill>
                <a:srgbClr val="07CD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88FB2F8-F8F2-4BF7-A915-9FF099C28FDD}"/>
                  </a:ext>
                </a:extLst>
              </p:cNvPr>
              <p:cNvSpPr/>
              <p:nvPr/>
            </p:nvSpPr>
            <p:spPr>
              <a:xfrm>
                <a:off x="7336694" y="2561917"/>
                <a:ext cx="36576" cy="3657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D71A7B5-5DFE-430A-95FB-D95FCA9A8D11}"/>
                </a:ext>
              </a:extLst>
            </p:cNvPr>
            <p:cNvGrpSpPr/>
            <p:nvPr/>
          </p:nvGrpSpPr>
          <p:grpSpPr>
            <a:xfrm>
              <a:off x="9513309" y="3968702"/>
              <a:ext cx="516975" cy="118610"/>
              <a:chOff x="7077701" y="2520900"/>
              <a:chExt cx="516975" cy="118610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C341651-BA23-4C00-922A-21CA824475AE}"/>
                  </a:ext>
                </a:extLst>
              </p:cNvPr>
              <p:cNvSpPr/>
              <p:nvPr/>
            </p:nvSpPr>
            <p:spPr>
              <a:xfrm>
                <a:off x="7077701" y="2520900"/>
                <a:ext cx="516975" cy="11861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04AD066-5053-4530-8234-4CED5ACC655F}"/>
                  </a:ext>
                </a:extLst>
              </p:cNvPr>
              <p:cNvSpPr/>
              <p:nvPr/>
            </p:nvSpPr>
            <p:spPr>
              <a:xfrm>
                <a:off x="7125115" y="2561917"/>
                <a:ext cx="36576" cy="3657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78A80A4-A655-4441-ADA0-4461F22FA21F}"/>
                  </a:ext>
                </a:extLst>
              </p:cNvPr>
              <p:cNvSpPr/>
              <p:nvPr/>
            </p:nvSpPr>
            <p:spPr>
              <a:xfrm>
                <a:off x="7230905" y="2561917"/>
                <a:ext cx="36576" cy="36576"/>
              </a:xfrm>
              <a:prstGeom prst="ellipse">
                <a:avLst/>
              </a:prstGeom>
              <a:solidFill>
                <a:srgbClr val="296DD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BE3AA05-5CCE-4347-8F8F-8B2BA30C8739}"/>
                  </a:ext>
                </a:extLst>
              </p:cNvPr>
              <p:cNvSpPr/>
              <p:nvPr/>
            </p:nvSpPr>
            <p:spPr>
              <a:xfrm>
                <a:off x="7336694" y="2561917"/>
                <a:ext cx="36576" cy="36576"/>
              </a:xfrm>
              <a:prstGeom prst="ellipse">
                <a:avLst/>
              </a:prstGeom>
              <a:solidFill>
                <a:srgbClr val="07CD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B56219F-772C-4F9A-819E-5DF9483888A8}"/>
                </a:ext>
              </a:extLst>
            </p:cNvPr>
            <p:cNvGrpSpPr/>
            <p:nvPr/>
          </p:nvGrpSpPr>
          <p:grpSpPr>
            <a:xfrm>
              <a:off x="9513309" y="4121255"/>
              <a:ext cx="516975" cy="118610"/>
              <a:chOff x="7077701" y="2520900"/>
              <a:chExt cx="516975" cy="11861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076B3EE5-555A-4E62-947E-15141E296A5B}"/>
                  </a:ext>
                </a:extLst>
              </p:cNvPr>
              <p:cNvSpPr/>
              <p:nvPr/>
            </p:nvSpPr>
            <p:spPr>
              <a:xfrm>
                <a:off x="7077701" y="2520900"/>
                <a:ext cx="516975" cy="11861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5F333DF-A52F-46D7-925C-8F30AA016EFF}"/>
                  </a:ext>
                </a:extLst>
              </p:cNvPr>
              <p:cNvSpPr/>
              <p:nvPr/>
            </p:nvSpPr>
            <p:spPr>
              <a:xfrm>
                <a:off x="7125115" y="2561917"/>
                <a:ext cx="36576" cy="36576"/>
              </a:xfrm>
              <a:prstGeom prst="ellipse">
                <a:avLst/>
              </a:prstGeom>
              <a:solidFill>
                <a:srgbClr val="296DD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44A0EB4-7261-430F-AA5B-01E52498AAF4}"/>
                  </a:ext>
                </a:extLst>
              </p:cNvPr>
              <p:cNvSpPr/>
              <p:nvPr/>
            </p:nvSpPr>
            <p:spPr>
              <a:xfrm>
                <a:off x="7230905" y="2561917"/>
                <a:ext cx="36576" cy="36576"/>
              </a:xfrm>
              <a:prstGeom prst="ellipse">
                <a:avLst/>
              </a:prstGeom>
              <a:solidFill>
                <a:srgbClr val="07CD7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5A777AEB-A96A-437A-B165-6CC0C94AA1C2}"/>
                  </a:ext>
                </a:extLst>
              </p:cNvPr>
              <p:cNvSpPr/>
              <p:nvPr/>
            </p:nvSpPr>
            <p:spPr>
              <a:xfrm>
                <a:off x="7336694" y="2561917"/>
                <a:ext cx="36576" cy="3657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9627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395D-8466-4B6E-A5F3-84C3DE5B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8A4BBF-89E9-4356-BDDC-F2947504B4A6}"/>
              </a:ext>
            </a:extLst>
          </p:cNvPr>
          <p:cNvGrpSpPr/>
          <p:nvPr/>
        </p:nvGrpSpPr>
        <p:grpSpPr>
          <a:xfrm>
            <a:off x="8889167" y="518102"/>
            <a:ext cx="2974945" cy="348491"/>
            <a:chOff x="3229892" y="4127975"/>
            <a:chExt cx="2974945" cy="348491"/>
          </a:xfrm>
        </p:grpSpPr>
        <p:pic>
          <p:nvPicPr>
            <p:cNvPr id="6" name="図 30">
              <a:extLst>
                <a:ext uri="{FF2B5EF4-FFF2-40B4-BE49-F238E27FC236}">
                  <a16:creationId xmlns:a16="http://schemas.microsoft.com/office/drawing/2014/main" id="{30A99CC4-8123-4702-A0BF-D2E1FF66B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6740" y="4127975"/>
              <a:ext cx="1988097" cy="243791"/>
            </a:xfrm>
            <a:prstGeom prst="rect">
              <a:avLst/>
            </a:prstGeom>
          </p:spPr>
        </p:pic>
        <p:sp>
          <p:nvSpPr>
            <p:cNvPr id="7" name="Text Placeholder 4">
              <a:extLst>
                <a:ext uri="{FF2B5EF4-FFF2-40B4-BE49-F238E27FC236}">
                  <a16:creationId xmlns:a16="http://schemas.microsoft.com/office/drawing/2014/main" id="{64DAAF18-B9B8-4901-8F9E-4520A69C0AF9}"/>
                </a:ext>
              </a:extLst>
            </p:cNvPr>
            <p:cNvSpPr txBox="1">
              <a:spLocks/>
            </p:cNvSpPr>
            <p:nvPr/>
          </p:nvSpPr>
          <p:spPr>
            <a:xfrm>
              <a:off x="3229892" y="4127975"/>
              <a:ext cx="1209247" cy="348491"/>
            </a:xfrm>
            <a:prstGeom prst="rect">
              <a:avLst/>
            </a:prstGeom>
          </p:spPr>
          <p:txBody>
            <a:bodyPr lIns="0">
              <a:normAutofit/>
            </a:bodyPr>
            <a:lstStyle>
              <a:lvl1pPr marL="173038" indent="-173038" algn="l" defTabSz="457200" rtl="0" eaLnBrk="0" fontAlgn="base" hangingPunct="0">
                <a:spcBef>
                  <a:spcPts val="0"/>
                </a:spcBef>
                <a:spcAft>
                  <a:spcPts val="600"/>
                </a:spcAft>
                <a:buClr>
                  <a:srgbClr val="0070C0"/>
                </a:buClr>
                <a:buSzPct val="100000"/>
                <a:buFont typeface="Wingdings 2" panose="05020102010507070707" pitchFamily="18" charset="2"/>
                <a:buChar char=""/>
                <a:defRPr sz="1400" b="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1pPr>
              <a:lvl2pPr marL="344488" indent="-171450" algn="l" defTabSz="457200" rtl="0" eaLnBrk="0" fontAlgn="base" hangingPunct="0"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Arial" panose="020B0604020202020204" pitchFamily="34" charset="0"/>
                <a:buChar char="–"/>
                <a:defRPr sz="14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457200" indent="-111125" algn="l" defTabSz="457200" rtl="0" eaLnBrk="0" fontAlgn="base" hangingPunct="0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Powered by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6966BF47-54A8-4EC0-8E1E-0A0FBD5E88B8}"/>
              </a:ext>
            </a:extLst>
          </p:cNvPr>
          <p:cNvSpPr/>
          <p:nvPr/>
        </p:nvSpPr>
        <p:spPr>
          <a:xfrm>
            <a:off x="8343122" y="1551709"/>
            <a:ext cx="3112545" cy="4645891"/>
          </a:xfrm>
          <a:prstGeom prst="rect">
            <a:avLst/>
          </a:prstGeom>
          <a:gradFill>
            <a:gsLst>
              <a:gs pos="0">
                <a:srgbClr val="05D170"/>
              </a:gs>
              <a:gs pos="100000">
                <a:srgbClr val="098D6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BB62F2-4B2C-44D3-809F-E7A2BFB91EFF}"/>
              </a:ext>
            </a:extLst>
          </p:cNvPr>
          <p:cNvSpPr/>
          <p:nvPr/>
        </p:nvSpPr>
        <p:spPr>
          <a:xfrm>
            <a:off x="8393630" y="1625600"/>
            <a:ext cx="3001713" cy="4498109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3448FD-071E-4F4E-A42F-C3CED77125D1}"/>
              </a:ext>
            </a:extLst>
          </p:cNvPr>
          <p:cNvSpPr txBox="1"/>
          <p:nvPr/>
        </p:nvSpPr>
        <p:spPr>
          <a:xfrm>
            <a:off x="8351937" y="2134433"/>
            <a:ext cx="3103730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EXTENSIBILITY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A0C4AFB-53C3-4C04-BD21-17AE96E6ED89}"/>
              </a:ext>
            </a:extLst>
          </p:cNvPr>
          <p:cNvGrpSpPr/>
          <p:nvPr/>
        </p:nvGrpSpPr>
        <p:grpSpPr>
          <a:xfrm>
            <a:off x="9436071" y="1078853"/>
            <a:ext cx="926648" cy="926647"/>
            <a:chOff x="7156558" y="887643"/>
            <a:chExt cx="710519" cy="71051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EA71154-006C-42BD-AF75-4158B522E0B7}"/>
                </a:ext>
              </a:extLst>
            </p:cNvPr>
            <p:cNvSpPr/>
            <p:nvPr/>
          </p:nvSpPr>
          <p:spPr>
            <a:xfrm>
              <a:off x="7156558" y="887643"/>
              <a:ext cx="710519" cy="7105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E8AB125E-53A6-4B46-821D-FC9E1E83D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9088" y="1050173"/>
              <a:ext cx="385458" cy="385458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1C048EF-8886-4BEB-B1BC-FE1594C34115}"/>
              </a:ext>
            </a:extLst>
          </p:cNvPr>
          <p:cNvSpPr txBox="1"/>
          <p:nvPr/>
        </p:nvSpPr>
        <p:spPr>
          <a:xfrm>
            <a:off x="8342701" y="2852200"/>
            <a:ext cx="3110065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Tailored data collection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Application analytics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OPC-UA &amp; Web API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Data accessibility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Custom interfaces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Future of analytics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8810F2-6E41-4D9F-92FB-9CCDE7277D43}"/>
              </a:ext>
            </a:extLst>
          </p:cNvPr>
          <p:cNvSpPr/>
          <p:nvPr/>
        </p:nvSpPr>
        <p:spPr>
          <a:xfrm>
            <a:off x="4598524" y="1551709"/>
            <a:ext cx="3115234" cy="4645891"/>
          </a:xfrm>
          <a:prstGeom prst="rect">
            <a:avLst/>
          </a:prstGeom>
          <a:gradFill>
            <a:gsLst>
              <a:gs pos="0">
                <a:srgbClr val="2C71E0"/>
              </a:gs>
              <a:gs pos="100000">
                <a:srgbClr val="5103B9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1D9CB0-0E04-4547-B779-3BE79C955D05}"/>
              </a:ext>
            </a:extLst>
          </p:cNvPr>
          <p:cNvSpPr/>
          <p:nvPr/>
        </p:nvSpPr>
        <p:spPr>
          <a:xfrm>
            <a:off x="4652698" y="1625600"/>
            <a:ext cx="3001713" cy="4498109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DA8536-77DF-42D2-9D27-F60E9A8CAB45}"/>
              </a:ext>
            </a:extLst>
          </p:cNvPr>
          <p:cNvSpPr txBox="1"/>
          <p:nvPr/>
        </p:nvSpPr>
        <p:spPr>
          <a:xfrm>
            <a:off x="4598523" y="2134433"/>
            <a:ext cx="3115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VISUALIZATION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50E245-C8F0-4648-84B4-1DFABDDC0424}"/>
              </a:ext>
            </a:extLst>
          </p:cNvPr>
          <p:cNvSpPr txBox="1"/>
          <p:nvPr/>
        </p:nvSpPr>
        <p:spPr>
          <a:xfrm>
            <a:off x="4598523" y="2852200"/>
            <a:ext cx="3110065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Dashboards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Performance analytics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Graphical insights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Target thresholds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Digestible information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Predictive Maintenance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E7D9FDA-619E-443B-8DD1-4F21E2139DF3}"/>
              </a:ext>
            </a:extLst>
          </p:cNvPr>
          <p:cNvGrpSpPr/>
          <p:nvPr/>
        </p:nvGrpSpPr>
        <p:grpSpPr>
          <a:xfrm>
            <a:off x="5692718" y="1072110"/>
            <a:ext cx="926843" cy="926843"/>
            <a:chOff x="4204577" y="887643"/>
            <a:chExt cx="710519" cy="71051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F163CFA-F609-453B-A78F-9FAADE1800A7}"/>
                </a:ext>
              </a:extLst>
            </p:cNvPr>
            <p:cNvSpPr/>
            <p:nvPr/>
          </p:nvSpPr>
          <p:spPr>
            <a:xfrm>
              <a:off x="4204577" y="887643"/>
              <a:ext cx="710519" cy="7105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0" name="Picture 49" descr="Icon&#10;&#10;Description automatically generated">
              <a:extLst>
                <a:ext uri="{FF2B5EF4-FFF2-40B4-BE49-F238E27FC236}">
                  <a16:creationId xmlns:a16="http://schemas.microsoft.com/office/drawing/2014/main" id="{1AC8AB07-85D7-4551-A3D4-648A586BC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2384" y="1055450"/>
              <a:ext cx="374904" cy="374904"/>
            </a:xfrm>
            <a:prstGeom prst="rect">
              <a:avLst/>
            </a:prstGeom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D07B3DBF-AE08-4EA9-B5DA-D878BF897709}"/>
              </a:ext>
            </a:extLst>
          </p:cNvPr>
          <p:cNvSpPr/>
          <p:nvPr/>
        </p:nvSpPr>
        <p:spPr>
          <a:xfrm>
            <a:off x="847168" y="1551709"/>
            <a:ext cx="3121993" cy="4645891"/>
          </a:xfrm>
          <a:prstGeom prst="rect">
            <a:avLst/>
          </a:prstGeom>
          <a:gradFill flip="none" rotWithShape="1">
            <a:gsLst>
              <a:gs pos="0">
                <a:srgbClr val="B028FC"/>
              </a:gs>
              <a:gs pos="100000">
                <a:srgbClr val="5E00BC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8F7A13F-4041-41E6-B4E5-00BDFF76D4B8}"/>
              </a:ext>
            </a:extLst>
          </p:cNvPr>
          <p:cNvSpPr/>
          <p:nvPr/>
        </p:nvSpPr>
        <p:spPr>
          <a:xfrm>
            <a:off x="907307" y="1625600"/>
            <a:ext cx="3001713" cy="4498109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9AA6D42-104D-40CD-B5CE-4F5FA2856E1E}"/>
              </a:ext>
            </a:extLst>
          </p:cNvPr>
          <p:cNvSpPr txBox="1"/>
          <p:nvPr/>
        </p:nvSpPr>
        <p:spPr>
          <a:xfrm>
            <a:off x="859094" y="2134433"/>
            <a:ext cx="3110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MONITORING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C1B0741-733A-4279-8E95-B008D6F40372}"/>
              </a:ext>
            </a:extLst>
          </p:cNvPr>
          <p:cNvGrpSpPr/>
          <p:nvPr/>
        </p:nvGrpSpPr>
        <p:grpSpPr>
          <a:xfrm>
            <a:off x="1969225" y="1076767"/>
            <a:ext cx="929460" cy="929460"/>
            <a:chOff x="1329279" y="887643"/>
            <a:chExt cx="710519" cy="710519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E1884F6-CAA8-40B1-95B6-FF0E9565F281}"/>
                </a:ext>
              </a:extLst>
            </p:cNvPr>
            <p:cNvSpPr/>
            <p:nvPr/>
          </p:nvSpPr>
          <p:spPr>
            <a:xfrm>
              <a:off x="1329279" y="887643"/>
              <a:ext cx="710519" cy="7105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6" name="Picture 55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50CFBE00-D60C-4F4F-96CA-5F6FA4BFE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3882" y="1005158"/>
              <a:ext cx="475488" cy="475488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3865C48-174F-4CF4-8445-DFF2891E0B3A}"/>
              </a:ext>
            </a:extLst>
          </p:cNvPr>
          <p:cNvSpPr txBox="1"/>
          <p:nvPr/>
        </p:nvSpPr>
        <p:spPr>
          <a:xfrm>
            <a:off x="859095" y="2824149"/>
            <a:ext cx="2890870" cy="230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Historical Data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Alarm notifications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Asset information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System status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Production rates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Real-time data</a:t>
            </a:r>
          </a:p>
        </p:txBody>
      </p:sp>
    </p:spTree>
    <p:extLst>
      <p:ext uri="{BB962C8B-B14F-4D97-AF65-F5344CB8AC3E}">
        <p14:creationId xmlns:p14="http://schemas.microsoft.com/office/powerpoint/2010/main" val="55636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7293-52C5-4007-B5B1-8117C53E18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YASKAWA COCKPIT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ABC38-F4D4-4AA8-8E57-2E57D9F5A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Software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08CCF-E9E1-4A3F-8D92-B42332476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402" y="2082371"/>
            <a:ext cx="4692073" cy="3405271"/>
          </a:xfrm>
          <a:prstGeom prst="rect">
            <a:avLst/>
          </a:prstGeom>
          <a:ln w="19050">
            <a:solidFill>
              <a:schemeClr val="bg1"/>
            </a:solidFill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85EC29-25B0-41CB-821F-A87A22150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402" y="4619231"/>
            <a:ext cx="4692073" cy="1667640"/>
          </a:xfrm>
          <a:prstGeom prst="rect">
            <a:avLst/>
          </a:prstGeom>
          <a:ln w="1905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683363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15E91-0AEA-4417-88A0-FC15DBE0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1DBAC-5626-44C4-A4B3-E4D9BED35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884217"/>
            <a:ext cx="5676669" cy="4341091"/>
          </a:xfrm>
        </p:spPr>
        <p:txBody>
          <a:bodyPr/>
          <a:lstStyle/>
          <a:p>
            <a:r>
              <a:rPr lang="en-US" dirty="0"/>
              <a:t>Periodic inspection rates help plan and schedule </a:t>
            </a:r>
            <a:r>
              <a:rPr lang="en-US" b="1" dirty="0"/>
              <a:t>preventative maintenance</a:t>
            </a:r>
            <a:endParaRPr lang="en-US" dirty="0"/>
          </a:p>
          <a:p>
            <a:endParaRPr lang="en-US" dirty="0"/>
          </a:p>
          <a:p>
            <a:r>
              <a:rPr lang="en-US" dirty="0"/>
              <a:t>Answers the questions:</a:t>
            </a:r>
          </a:p>
          <a:p>
            <a:pPr lvl="1"/>
            <a:r>
              <a:rPr lang="en-US" dirty="0"/>
              <a:t>Do I need to replace this component?</a:t>
            </a:r>
          </a:p>
          <a:p>
            <a:pPr lvl="1"/>
            <a:r>
              <a:rPr lang="en-US" dirty="0"/>
              <a:t>When will I need to replace a component?</a:t>
            </a:r>
          </a:p>
          <a:p>
            <a:endParaRPr lang="en-US" dirty="0"/>
          </a:p>
          <a:p>
            <a:r>
              <a:rPr lang="en-US" b="1" dirty="0"/>
              <a:t>Avoiding unplanned downtime </a:t>
            </a:r>
            <a:r>
              <a:rPr lang="en-US" dirty="0"/>
              <a:t>saves money and increases production capacity</a:t>
            </a:r>
          </a:p>
          <a:p>
            <a:endParaRPr lang="en-US" dirty="0"/>
          </a:p>
          <a:p>
            <a:r>
              <a:rPr lang="en-US" dirty="0"/>
              <a:t>Addons provide further maintenance monitoring insights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85D03-99D8-4F4D-8698-D34189B84E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Maintenance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4ACD3-046A-49FD-B397-34AB492A0D6E}"/>
              </a:ext>
            </a:extLst>
          </p:cNvPr>
          <p:cNvSpPr txBox="1"/>
          <p:nvPr/>
        </p:nvSpPr>
        <p:spPr>
          <a:xfrm>
            <a:off x="9531927" y="6062903"/>
            <a:ext cx="26600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Graphic Designed by </a:t>
            </a:r>
            <a:r>
              <a:rPr lang="en-US" sz="1050" dirty="0" err="1">
                <a:solidFill>
                  <a:schemeClr val="bg1">
                    <a:lumMod val="75000"/>
                  </a:schemeClr>
                </a:solidFill>
              </a:rPr>
              <a:t>fullvector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/ </a:t>
            </a:r>
            <a:r>
              <a:rPr lang="en-US" sz="1050" dirty="0" err="1">
                <a:solidFill>
                  <a:schemeClr val="bg1">
                    <a:lumMod val="75000"/>
                  </a:schemeClr>
                </a:solidFill>
              </a:rPr>
              <a:t>Freepik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4A74863-5416-4B01-BA89-C403B44DF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2804" y="1554480"/>
            <a:ext cx="5677523" cy="37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68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15E91-0AEA-4417-88A0-FC15DBE0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1DBAC-5626-44C4-A4B3-E4D9BED35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57400"/>
            <a:ext cx="5471160" cy="3849624"/>
          </a:xfrm>
        </p:spPr>
        <p:txBody>
          <a:bodyPr/>
          <a:lstStyle/>
          <a:p>
            <a:r>
              <a:rPr lang="en-US" b="1" dirty="0"/>
              <a:t>Track and respond </a:t>
            </a:r>
            <a:r>
              <a:rPr lang="en-US" dirty="0"/>
              <a:t>to increases/decreases in performance</a:t>
            </a:r>
          </a:p>
          <a:p>
            <a:endParaRPr lang="en-US" dirty="0"/>
          </a:p>
          <a:p>
            <a:r>
              <a:rPr lang="en-US" dirty="0"/>
              <a:t>Know when target rates are being achieved</a:t>
            </a:r>
          </a:p>
          <a:p>
            <a:endParaRPr lang="en-US" dirty="0"/>
          </a:p>
          <a:p>
            <a:r>
              <a:rPr lang="en-US" dirty="0"/>
              <a:t>Know when a cell goes down and rectified thereafter</a:t>
            </a:r>
          </a:p>
          <a:p>
            <a:endParaRPr lang="en-US" dirty="0"/>
          </a:p>
          <a:p>
            <a:r>
              <a:rPr lang="en-US" b="1" dirty="0"/>
              <a:t>Eliminate down time </a:t>
            </a:r>
            <a:r>
              <a:rPr lang="en-US" dirty="0"/>
              <a:t>by identify why or when it occurs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85D03-99D8-4F4D-8698-D34189B84E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Production Insights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B8994-AB8F-424E-86B2-61008A6735BA}"/>
              </a:ext>
            </a:extLst>
          </p:cNvPr>
          <p:cNvSpPr txBox="1"/>
          <p:nvPr/>
        </p:nvSpPr>
        <p:spPr>
          <a:xfrm>
            <a:off x="9531927" y="6062903"/>
            <a:ext cx="26600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Graphic Designed by </a:t>
            </a:r>
            <a:r>
              <a:rPr lang="en-US" sz="1050" dirty="0" err="1">
                <a:solidFill>
                  <a:schemeClr val="bg1">
                    <a:lumMod val="75000"/>
                  </a:schemeClr>
                </a:solidFill>
              </a:rPr>
              <a:t>fullvector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/ </a:t>
            </a:r>
            <a:r>
              <a:rPr lang="en-US" sz="1050" dirty="0" err="1">
                <a:solidFill>
                  <a:schemeClr val="bg1">
                    <a:lumMod val="75000"/>
                  </a:schemeClr>
                </a:solidFill>
              </a:rPr>
              <a:t>Freepik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343FA8A-9FBB-48C4-92C6-96FAAFD91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6106" y="1554480"/>
            <a:ext cx="5977630" cy="39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24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15E91-0AEA-4417-88A0-FC15DBE0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1DBAC-5626-44C4-A4B3-E4D9BED35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57400"/>
            <a:ext cx="5080635" cy="3849624"/>
          </a:xfrm>
        </p:spPr>
        <p:txBody>
          <a:bodyPr/>
          <a:lstStyle/>
          <a:p>
            <a:r>
              <a:rPr lang="en-US" dirty="0"/>
              <a:t>The addon process promotes custom tailored analytics</a:t>
            </a:r>
          </a:p>
          <a:p>
            <a:endParaRPr lang="en-US" dirty="0"/>
          </a:p>
          <a:p>
            <a:r>
              <a:rPr lang="en-US" dirty="0"/>
              <a:t>User interfaces designed to </a:t>
            </a:r>
            <a:r>
              <a:rPr lang="en-US" b="1" dirty="0"/>
              <a:t>best show the data how the user requires</a:t>
            </a:r>
          </a:p>
          <a:p>
            <a:endParaRPr lang="en-US" dirty="0"/>
          </a:p>
          <a:p>
            <a:r>
              <a:rPr lang="en-US" dirty="0"/>
              <a:t>Allows for future alterations to data collection and analysis for changes in production</a:t>
            </a:r>
          </a:p>
          <a:p>
            <a:endParaRPr lang="en-US" dirty="0"/>
          </a:p>
          <a:p>
            <a:r>
              <a:rPr lang="en-US" dirty="0"/>
              <a:t>Opportunities to </a:t>
            </a:r>
            <a:r>
              <a:rPr lang="en-US" b="1" dirty="0"/>
              <a:t>integrate</a:t>
            </a:r>
            <a:r>
              <a:rPr lang="en-US" dirty="0"/>
              <a:t> with the user’s existing backend systems (MES, ERP, etc.)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85D03-99D8-4F4D-8698-D34189B84E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Custom UI &amp; Analytics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6925D1E-AE9A-4BBD-B760-212C24D06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9276" y="1554480"/>
            <a:ext cx="6315536" cy="42124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4E856A-0F62-427C-A39F-7F6C8B26C861}"/>
              </a:ext>
            </a:extLst>
          </p:cNvPr>
          <p:cNvSpPr txBox="1"/>
          <p:nvPr/>
        </p:nvSpPr>
        <p:spPr>
          <a:xfrm>
            <a:off x="9531927" y="6062903"/>
            <a:ext cx="26600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Graphic Designed by </a:t>
            </a:r>
            <a:r>
              <a:rPr lang="en-US" sz="1050" dirty="0" err="1">
                <a:solidFill>
                  <a:schemeClr val="bg1">
                    <a:lumMod val="75000"/>
                  </a:schemeClr>
                </a:solidFill>
              </a:rPr>
              <a:t>fullvector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/ </a:t>
            </a:r>
            <a:r>
              <a:rPr lang="en-US" sz="1050" dirty="0" err="1">
                <a:solidFill>
                  <a:schemeClr val="bg1">
                    <a:lumMod val="75000"/>
                  </a:schemeClr>
                </a:solidFill>
              </a:rPr>
              <a:t>Freepik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89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15E91-0AEA-4417-88A0-FC15DBE0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BENEFITS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99AA55E-E798-49AE-AD1F-268FCAE57906}"/>
              </a:ext>
            </a:extLst>
          </p:cNvPr>
          <p:cNvGrpSpPr/>
          <p:nvPr/>
        </p:nvGrpSpPr>
        <p:grpSpPr>
          <a:xfrm>
            <a:off x="3402215" y="1263109"/>
            <a:ext cx="4957960" cy="4903436"/>
            <a:chOff x="2873313" y="1038512"/>
            <a:chExt cx="3471022" cy="343285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EDC7102-CBEA-42B1-AE6A-2C51E3AA1B26}"/>
                </a:ext>
              </a:extLst>
            </p:cNvPr>
            <p:cNvSpPr/>
            <p:nvPr/>
          </p:nvSpPr>
          <p:spPr>
            <a:xfrm>
              <a:off x="3436913" y="1391767"/>
              <a:ext cx="2542101" cy="2540742"/>
            </a:xfrm>
            <a:prstGeom prst="ellipse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701EA68-DBD4-453B-B7C2-A56C26E1FE7C}"/>
                </a:ext>
              </a:extLst>
            </p:cNvPr>
            <p:cNvGrpSpPr/>
            <p:nvPr/>
          </p:nvGrpSpPr>
          <p:grpSpPr>
            <a:xfrm rot="11794013">
              <a:off x="2873313" y="2248610"/>
              <a:ext cx="1555236" cy="1349723"/>
              <a:chOff x="6008915" y="1222027"/>
              <a:chExt cx="1555236" cy="1349723"/>
            </a:xfrm>
            <a:effectLst/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10F9E443-06CA-41E3-A477-CD1EAABEF5C4}"/>
                  </a:ext>
                </a:extLst>
              </p:cNvPr>
              <p:cNvSpPr/>
              <p:nvPr/>
            </p:nvSpPr>
            <p:spPr>
              <a:xfrm>
                <a:off x="6008915" y="1223902"/>
                <a:ext cx="1555236" cy="1347848"/>
              </a:xfrm>
              <a:custGeom>
                <a:avLst/>
                <a:gdLst>
                  <a:gd name="connsiteX0" fmla="*/ 0 w 1555236"/>
                  <a:gd name="connsiteY0" fmla="*/ 0 h 1347848"/>
                  <a:gd name="connsiteX1" fmla="*/ 166422 w 1555236"/>
                  <a:gd name="connsiteY1" fmla="*/ 0 h 1347848"/>
                  <a:gd name="connsiteX2" fmla="*/ 168386 w 1555236"/>
                  <a:gd name="connsiteY2" fmla="*/ 147 h 1347848"/>
                  <a:gd name="connsiteX3" fmla="*/ 245940 w 1555236"/>
                  <a:gd name="connsiteY3" fmla="*/ 147 h 1347848"/>
                  <a:gd name="connsiteX4" fmla="*/ 1292290 w 1555236"/>
                  <a:gd name="connsiteY4" fmla="*/ 689182 h 1347848"/>
                  <a:gd name="connsiteX5" fmla="*/ 1349825 w 1555236"/>
                  <a:gd name="connsiteY5" fmla="*/ 856386 h 1347848"/>
                  <a:gd name="connsiteX6" fmla="*/ 1555236 w 1555236"/>
                  <a:gd name="connsiteY6" fmla="*/ 856386 h 1347848"/>
                  <a:gd name="connsiteX7" fmla="*/ 1156441 w 1555236"/>
                  <a:gd name="connsiteY7" fmla="*/ 1347848 h 1347848"/>
                  <a:gd name="connsiteX8" fmla="*/ 757646 w 1555236"/>
                  <a:gd name="connsiteY8" fmla="*/ 856386 h 1347848"/>
                  <a:gd name="connsiteX9" fmla="*/ 949641 w 1555236"/>
                  <a:gd name="connsiteY9" fmla="*/ 856386 h 1347848"/>
                  <a:gd name="connsiteX10" fmla="*/ 895676 w 1555236"/>
                  <a:gd name="connsiteY10" fmla="*/ 699559 h 1347848"/>
                  <a:gd name="connsiteX11" fmla="*/ 868933 w 1555236"/>
                  <a:gd name="connsiteY11" fmla="*/ 646379 h 1347848"/>
                  <a:gd name="connsiteX12" fmla="*/ 811025 w 1555236"/>
                  <a:gd name="connsiteY12" fmla="*/ 539548 h 1347848"/>
                  <a:gd name="connsiteX13" fmla="*/ 771555 w 1555236"/>
                  <a:gd name="connsiteY13" fmla="*/ 482999 h 1347848"/>
                  <a:gd name="connsiteX14" fmla="*/ 704191 w 1555236"/>
                  <a:gd name="connsiteY14" fmla="*/ 396240 h 1347848"/>
                  <a:gd name="connsiteX15" fmla="*/ 655454 w 1555236"/>
                  <a:gd name="connsiteY15" fmla="*/ 344095 h 1347848"/>
                  <a:gd name="connsiteX16" fmla="*/ 577202 w 1555236"/>
                  <a:gd name="connsiteY16" fmla="*/ 271449 h 1347848"/>
                  <a:gd name="connsiteX17" fmla="*/ 521879 w 1555236"/>
                  <a:gd name="connsiteY17" fmla="*/ 226956 h 1347848"/>
                  <a:gd name="connsiteX18" fmla="*/ 431305 w 1555236"/>
                  <a:gd name="connsiteY18" fmla="*/ 166855 h 1347848"/>
                  <a:gd name="connsiteX19" fmla="*/ 372925 w 1555236"/>
                  <a:gd name="connsiteY19" fmla="*/ 132266 h 1347848"/>
                  <a:gd name="connsiteX20" fmla="*/ 264439 w 1555236"/>
                  <a:gd name="connsiteY20" fmla="*/ 83577 h 1347848"/>
                  <a:gd name="connsiteX21" fmla="*/ 206376 w 1555236"/>
                  <a:gd name="connsiteY21" fmla="*/ 59650 h 1347848"/>
                  <a:gd name="connsiteX22" fmla="*/ 185428 w 1555236"/>
                  <a:gd name="connsiteY22" fmla="*/ 53231 h 1347848"/>
                  <a:gd name="connsiteX23" fmla="*/ 38151 w 1555236"/>
                  <a:gd name="connsiteY23" fmla="*/ 16459 h 1347848"/>
                  <a:gd name="connsiteX24" fmla="*/ 3386 w 1555236"/>
                  <a:gd name="connsiteY24" fmla="*/ 11972 h 1347848"/>
                  <a:gd name="connsiteX25" fmla="*/ 0 w 1555236"/>
                  <a:gd name="connsiteY25" fmla="*/ 12621 h 134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55236" h="1347848">
                    <a:moveTo>
                      <a:pt x="0" y="0"/>
                    </a:moveTo>
                    <a:lnTo>
                      <a:pt x="166422" y="0"/>
                    </a:lnTo>
                    <a:lnTo>
                      <a:pt x="168386" y="147"/>
                    </a:lnTo>
                    <a:lnTo>
                      <a:pt x="245940" y="147"/>
                    </a:lnTo>
                    <a:cubicBezTo>
                      <a:pt x="703408" y="147"/>
                      <a:pt x="1110182" y="275502"/>
                      <a:pt x="1292290" y="689182"/>
                    </a:cubicBezTo>
                    <a:lnTo>
                      <a:pt x="1349825" y="856386"/>
                    </a:lnTo>
                    <a:lnTo>
                      <a:pt x="1555236" y="856386"/>
                    </a:lnTo>
                    <a:lnTo>
                      <a:pt x="1156441" y="1347848"/>
                    </a:lnTo>
                    <a:lnTo>
                      <a:pt x="757646" y="856386"/>
                    </a:lnTo>
                    <a:lnTo>
                      <a:pt x="949641" y="856386"/>
                    </a:lnTo>
                    <a:lnTo>
                      <a:pt x="895676" y="699559"/>
                    </a:lnTo>
                    <a:lnTo>
                      <a:pt x="868933" y="646379"/>
                    </a:lnTo>
                    <a:lnTo>
                      <a:pt x="811025" y="539548"/>
                    </a:lnTo>
                    <a:lnTo>
                      <a:pt x="771555" y="482999"/>
                    </a:lnTo>
                    <a:lnTo>
                      <a:pt x="704191" y="396240"/>
                    </a:lnTo>
                    <a:lnTo>
                      <a:pt x="655454" y="344095"/>
                    </a:lnTo>
                    <a:lnTo>
                      <a:pt x="577202" y="271449"/>
                    </a:lnTo>
                    <a:lnTo>
                      <a:pt x="521879" y="226956"/>
                    </a:lnTo>
                    <a:lnTo>
                      <a:pt x="431305" y="166855"/>
                    </a:lnTo>
                    <a:lnTo>
                      <a:pt x="372925" y="132266"/>
                    </a:lnTo>
                    <a:lnTo>
                      <a:pt x="264439" y="83577"/>
                    </a:lnTo>
                    <a:lnTo>
                      <a:pt x="206376" y="59650"/>
                    </a:lnTo>
                    <a:lnTo>
                      <a:pt x="185428" y="53231"/>
                    </a:lnTo>
                    <a:lnTo>
                      <a:pt x="38151" y="16459"/>
                    </a:lnTo>
                    <a:lnTo>
                      <a:pt x="3386" y="11972"/>
                    </a:lnTo>
                    <a:lnTo>
                      <a:pt x="0" y="12621"/>
                    </a:lnTo>
                    <a:close/>
                  </a:path>
                </a:pathLst>
              </a:custGeom>
              <a:solidFill>
                <a:srgbClr val="FA7A4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0CED4B1-BEAF-4175-96FE-B574338308C3}"/>
                  </a:ext>
                </a:extLst>
              </p:cNvPr>
              <p:cNvSpPr/>
              <p:nvPr/>
            </p:nvSpPr>
            <p:spPr>
              <a:xfrm>
                <a:off x="6008915" y="1222027"/>
                <a:ext cx="1201979" cy="1340198"/>
              </a:xfrm>
              <a:custGeom>
                <a:avLst/>
                <a:gdLst>
                  <a:gd name="connsiteX0" fmla="*/ 196 w 1201979"/>
                  <a:gd name="connsiteY0" fmla="*/ 0 h 1340198"/>
                  <a:gd name="connsiteX1" fmla="*/ 1201979 w 1201979"/>
                  <a:gd name="connsiteY1" fmla="*/ 1038931 h 1340198"/>
                  <a:gd name="connsiteX2" fmla="*/ 1177563 w 1201979"/>
                  <a:gd name="connsiteY2" fmla="*/ 1248312 h 1340198"/>
                  <a:gd name="connsiteX3" fmla="*/ 1150233 w 1201979"/>
                  <a:gd name="connsiteY3" fmla="*/ 1340198 h 1340198"/>
                  <a:gd name="connsiteX4" fmla="*/ 757646 w 1201979"/>
                  <a:gd name="connsiteY4" fmla="*/ 856386 h 1340198"/>
                  <a:gd name="connsiteX5" fmla="*/ 949641 w 1201979"/>
                  <a:gd name="connsiteY5" fmla="*/ 856386 h 1340198"/>
                  <a:gd name="connsiteX6" fmla="*/ 895676 w 1201979"/>
                  <a:gd name="connsiteY6" fmla="*/ 699559 h 1340198"/>
                  <a:gd name="connsiteX7" fmla="*/ 868933 w 1201979"/>
                  <a:gd name="connsiteY7" fmla="*/ 646379 h 1340198"/>
                  <a:gd name="connsiteX8" fmla="*/ 811025 w 1201979"/>
                  <a:gd name="connsiteY8" fmla="*/ 539548 h 1340198"/>
                  <a:gd name="connsiteX9" fmla="*/ 771555 w 1201979"/>
                  <a:gd name="connsiteY9" fmla="*/ 482999 h 1340198"/>
                  <a:gd name="connsiteX10" fmla="*/ 704191 w 1201979"/>
                  <a:gd name="connsiteY10" fmla="*/ 396240 h 1340198"/>
                  <a:gd name="connsiteX11" fmla="*/ 655454 w 1201979"/>
                  <a:gd name="connsiteY11" fmla="*/ 344095 h 1340198"/>
                  <a:gd name="connsiteX12" fmla="*/ 577202 w 1201979"/>
                  <a:gd name="connsiteY12" fmla="*/ 271449 h 1340198"/>
                  <a:gd name="connsiteX13" fmla="*/ 521879 w 1201979"/>
                  <a:gd name="connsiteY13" fmla="*/ 226956 h 1340198"/>
                  <a:gd name="connsiteX14" fmla="*/ 431305 w 1201979"/>
                  <a:gd name="connsiteY14" fmla="*/ 166855 h 1340198"/>
                  <a:gd name="connsiteX15" fmla="*/ 372925 w 1201979"/>
                  <a:gd name="connsiteY15" fmla="*/ 132266 h 1340198"/>
                  <a:gd name="connsiteX16" fmla="*/ 264439 w 1201979"/>
                  <a:gd name="connsiteY16" fmla="*/ 83577 h 1340198"/>
                  <a:gd name="connsiteX17" fmla="*/ 206376 w 1201979"/>
                  <a:gd name="connsiteY17" fmla="*/ 59650 h 1340198"/>
                  <a:gd name="connsiteX18" fmla="*/ 185428 w 1201979"/>
                  <a:gd name="connsiteY18" fmla="*/ 53231 h 1340198"/>
                  <a:gd name="connsiteX19" fmla="*/ 38151 w 1201979"/>
                  <a:gd name="connsiteY19" fmla="*/ 16459 h 1340198"/>
                  <a:gd name="connsiteX20" fmla="*/ 3386 w 1201979"/>
                  <a:gd name="connsiteY20" fmla="*/ 11972 h 1340198"/>
                  <a:gd name="connsiteX21" fmla="*/ 0 w 1201979"/>
                  <a:gd name="connsiteY21" fmla="*/ 12621 h 1340198"/>
                  <a:gd name="connsiteX22" fmla="*/ 0 w 1201979"/>
                  <a:gd name="connsiteY22" fmla="*/ 9 h 1340198"/>
                  <a:gd name="connsiteX23" fmla="*/ 196 w 1201979"/>
                  <a:gd name="connsiteY23" fmla="*/ 0 h 134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01979" h="1340198">
                    <a:moveTo>
                      <a:pt x="196" y="0"/>
                    </a:moveTo>
                    <a:cubicBezTo>
                      <a:pt x="663922" y="0"/>
                      <a:pt x="1201979" y="465145"/>
                      <a:pt x="1201979" y="1038931"/>
                    </a:cubicBezTo>
                    <a:cubicBezTo>
                      <a:pt x="1201979" y="1110654"/>
                      <a:pt x="1193572" y="1180680"/>
                      <a:pt x="1177563" y="1248312"/>
                    </a:cubicBezTo>
                    <a:lnTo>
                      <a:pt x="1150233" y="1340198"/>
                    </a:lnTo>
                    <a:lnTo>
                      <a:pt x="757646" y="856386"/>
                    </a:lnTo>
                    <a:lnTo>
                      <a:pt x="949641" y="856386"/>
                    </a:lnTo>
                    <a:lnTo>
                      <a:pt x="895676" y="699559"/>
                    </a:lnTo>
                    <a:lnTo>
                      <a:pt x="868933" y="646379"/>
                    </a:lnTo>
                    <a:lnTo>
                      <a:pt x="811025" y="539548"/>
                    </a:lnTo>
                    <a:lnTo>
                      <a:pt x="771555" y="482999"/>
                    </a:lnTo>
                    <a:lnTo>
                      <a:pt x="704191" y="396240"/>
                    </a:lnTo>
                    <a:lnTo>
                      <a:pt x="655454" y="344095"/>
                    </a:lnTo>
                    <a:lnTo>
                      <a:pt x="577202" y="271449"/>
                    </a:lnTo>
                    <a:lnTo>
                      <a:pt x="521879" y="226956"/>
                    </a:lnTo>
                    <a:lnTo>
                      <a:pt x="431305" y="166855"/>
                    </a:lnTo>
                    <a:lnTo>
                      <a:pt x="372925" y="132266"/>
                    </a:lnTo>
                    <a:lnTo>
                      <a:pt x="264439" y="83577"/>
                    </a:lnTo>
                    <a:lnTo>
                      <a:pt x="206376" y="59650"/>
                    </a:lnTo>
                    <a:lnTo>
                      <a:pt x="185428" y="53231"/>
                    </a:lnTo>
                    <a:lnTo>
                      <a:pt x="38151" y="16459"/>
                    </a:lnTo>
                    <a:lnTo>
                      <a:pt x="3386" y="11972"/>
                    </a:lnTo>
                    <a:lnTo>
                      <a:pt x="0" y="12621"/>
                    </a:lnTo>
                    <a:lnTo>
                      <a:pt x="0" y="9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E44B0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4043054-1EB1-4F81-8DD6-19F2E07829C9}"/>
                </a:ext>
              </a:extLst>
            </p:cNvPr>
            <p:cNvGrpSpPr/>
            <p:nvPr/>
          </p:nvGrpSpPr>
          <p:grpSpPr>
            <a:xfrm rot="7706410">
              <a:off x="3899330" y="3018882"/>
              <a:ext cx="1555236" cy="1349723"/>
              <a:chOff x="6008915" y="1222027"/>
              <a:chExt cx="1555236" cy="1349723"/>
            </a:xfrm>
            <a:effectLst/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54E476E2-5017-4B74-ACD0-30887E646BA7}"/>
                  </a:ext>
                </a:extLst>
              </p:cNvPr>
              <p:cNvSpPr/>
              <p:nvPr/>
            </p:nvSpPr>
            <p:spPr>
              <a:xfrm>
                <a:off x="6008915" y="1223902"/>
                <a:ext cx="1555236" cy="1347848"/>
              </a:xfrm>
              <a:custGeom>
                <a:avLst/>
                <a:gdLst>
                  <a:gd name="connsiteX0" fmla="*/ 0 w 1555236"/>
                  <a:gd name="connsiteY0" fmla="*/ 0 h 1347848"/>
                  <a:gd name="connsiteX1" fmla="*/ 166422 w 1555236"/>
                  <a:gd name="connsiteY1" fmla="*/ 0 h 1347848"/>
                  <a:gd name="connsiteX2" fmla="*/ 168386 w 1555236"/>
                  <a:gd name="connsiteY2" fmla="*/ 147 h 1347848"/>
                  <a:gd name="connsiteX3" fmla="*/ 245940 w 1555236"/>
                  <a:gd name="connsiteY3" fmla="*/ 147 h 1347848"/>
                  <a:gd name="connsiteX4" fmla="*/ 1292290 w 1555236"/>
                  <a:gd name="connsiteY4" fmla="*/ 689182 h 1347848"/>
                  <a:gd name="connsiteX5" fmla="*/ 1349825 w 1555236"/>
                  <a:gd name="connsiteY5" fmla="*/ 856386 h 1347848"/>
                  <a:gd name="connsiteX6" fmla="*/ 1555236 w 1555236"/>
                  <a:gd name="connsiteY6" fmla="*/ 856386 h 1347848"/>
                  <a:gd name="connsiteX7" fmla="*/ 1156441 w 1555236"/>
                  <a:gd name="connsiteY7" fmla="*/ 1347848 h 1347848"/>
                  <a:gd name="connsiteX8" fmla="*/ 757646 w 1555236"/>
                  <a:gd name="connsiteY8" fmla="*/ 856386 h 1347848"/>
                  <a:gd name="connsiteX9" fmla="*/ 949641 w 1555236"/>
                  <a:gd name="connsiteY9" fmla="*/ 856386 h 1347848"/>
                  <a:gd name="connsiteX10" fmla="*/ 895676 w 1555236"/>
                  <a:gd name="connsiteY10" fmla="*/ 699559 h 1347848"/>
                  <a:gd name="connsiteX11" fmla="*/ 868933 w 1555236"/>
                  <a:gd name="connsiteY11" fmla="*/ 646379 h 1347848"/>
                  <a:gd name="connsiteX12" fmla="*/ 811025 w 1555236"/>
                  <a:gd name="connsiteY12" fmla="*/ 539548 h 1347848"/>
                  <a:gd name="connsiteX13" fmla="*/ 771555 w 1555236"/>
                  <a:gd name="connsiteY13" fmla="*/ 482999 h 1347848"/>
                  <a:gd name="connsiteX14" fmla="*/ 704191 w 1555236"/>
                  <a:gd name="connsiteY14" fmla="*/ 396240 h 1347848"/>
                  <a:gd name="connsiteX15" fmla="*/ 655454 w 1555236"/>
                  <a:gd name="connsiteY15" fmla="*/ 344095 h 1347848"/>
                  <a:gd name="connsiteX16" fmla="*/ 577202 w 1555236"/>
                  <a:gd name="connsiteY16" fmla="*/ 271449 h 1347848"/>
                  <a:gd name="connsiteX17" fmla="*/ 521879 w 1555236"/>
                  <a:gd name="connsiteY17" fmla="*/ 226956 h 1347848"/>
                  <a:gd name="connsiteX18" fmla="*/ 431305 w 1555236"/>
                  <a:gd name="connsiteY18" fmla="*/ 166855 h 1347848"/>
                  <a:gd name="connsiteX19" fmla="*/ 372925 w 1555236"/>
                  <a:gd name="connsiteY19" fmla="*/ 132266 h 1347848"/>
                  <a:gd name="connsiteX20" fmla="*/ 264439 w 1555236"/>
                  <a:gd name="connsiteY20" fmla="*/ 83577 h 1347848"/>
                  <a:gd name="connsiteX21" fmla="*/ 206376 w 1555236"/>
                  <a:gd name="connsiteY21" fmla="*/ 59650 h 1347848"/>
                  <a:gd name="connsiteX22" fmla="*/ 185428 w 1555236"/>
                  <a:gd name="connsiteY22" fmla="*/ 53231 h 1347848"/>
                  <a:gd name="connsiteX23" fmla="*/ 38151 w 1555236"/>
                  <a:gd name="connsiteY23" fmla="*/ 16459 h 1347848"/>
                  <a:gd name="connsiteX24" fmla="*/ 3386 w 1555236"/>
                  <a:gd name="connsiteY24" fmla="*/ 11972 h 1347848"/>
                  <a:gd name="connsiteX25" fmla="*/ 0 w 1555236"/>
                  <a:gd name="connsiteY25" fmla="*/ 12621 h 134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55236" h="1347848">
                    <a:moveTo>
                      <a:pt x="0" y="0"/>
                    </a:moveTo>
                    <a:lnTo>
                      <a:pt x="166422" y="0"/>
                    </a:lnTo>
                    <a:lnTo>
                      <a:pt x="168386" y="147"/>
                    </a:lnTo>
                    <a:lnTo>
                      <a:pt x="245940" y="147"/>
                    </a:lnTo>
                    <a:cubicBezTo>
                      <a:pt x="703408" y="147"/>
                      <a:pt x="1110182" y="275502"/>
                      <a:pt x="1292290" y="689182"/>
                    </a:cubicBezTo>
                    <a:lnTo>
                      <a:pt x="1349825" y="856386"/>
                    </a:lnTo>
                    <a:lnTo>
                      <a:pt x="1555236" y="856386"/>
                    </a:lnTo>
                    <a:lnTo>
                      <a:pt x="1156441" y="1347848"/>
                    </a:lnTo>
                    <a:lnTo>
                      <a:pt x="757646" y="856386"/>
                    </a:lnTo>
                    <a:lnTo>
                      <a:pt x="949641" y="856386"/>
                    </a:lnTo>
                    <a:lnTo>
                      <a:pt x="895676" y="699559"/>
                    </a:lnTo>
                    <a:lnTo>
                      <a:pt x="868933" y="646379"/>
                    </a:lnTo>
                    <a:lnTo>
                      <a:pt x="811025" y="539548"/>
                    </a:lnTo>
                    <a:lnTo>
                      <a:pt x="771555" y="482999"/>
                    </a:lnTo>
                    <a:lnTo>
                      <a:pt x="704191" y="396240"/>
                    </a:lnTo>
                    <a:lnTo>
                      <a:pt x="655454" y="344095"/>
                    </a:lnTo>
                    <a:lnTo>
                      <a:pt x="577202" y="271449"/>
                    </a:lnTo>
                    <a:lnTo>
                      <a:pt x="521879" y="226956"/>
                    </a:lnTo>
                    <a:lnTo>
                      <a:pt x="431305" y="166855"/>
                    </a:lnTo>
                    <a:lnTo>
                      <a:pt x="372925" y="132266"/>
                    </a:lnTo>
                    <a:lnTo>
                      <a:pt x="264439" y="83577"/>
                    </a:lnTo>
                    <a:lnTo>
                      <a:pt x="206376" y="59650"/>
                    </a:lnTo>
                    <a:lnTo>
                      <a:pt x="185428" y="53231"/>
                    </a:lnTo>
                    <a:lnTo>
                      <a:pt x="38151" y="16459"/>
                    </a:lnTo>
                    <a:lnTo>
                      <a:pt x="3386" y="11972"/>
                    </a:lnTo>
                    <a:lnTo>
                      <a:pt x="0" y="12621"/>
                    </a:lnTo>
                    <a:close/>
                  </a:path>
                </a:pathLst>
              </a:custGeom>
              <a:solidFill>
                <a:srgbClr val="37753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BCC4175-423E-45BB-9D50-7A81481D737F}"/>
                  </a:ext>
                </a:extLst>
              </p:cNvPr>
              <p:cNvSpPr/>
              <p:nvPr/>
            </p:nvSpPr>
            <p:spPr>
              <a:xfrm>
                <a:off x="6008915" y="1222027"/>
                <a:ext cx="1201979" cy="1340198"/>
              </a:xfrm>
              <a:custGeom>
                <a:avLst/>
                <a:gdLst>
                  <a:gd name="connsiteX0" fmla="*/ 196 w 1201979"/>
                  <a:gd name="connsiteY0" fmla="*/ 0 h 1340198"/>
                  <a:gd name="connsiteX1" fmla="*/ 1201979 w 1201979"/>
                  <a:gd name="connsiteY1" fmla="*/ 1038931 h 1340198"/>
                  <a:gd name="connsiteX2" fmla="*/ 1177563 w 1201979"/>
                  <a:gd name="connsiteY2" fmla="*/ 1248312 h 1340198"/>
                  <a:gd name="connsiteX3" fmla="*/ 1150233 w 1201979"/>
                  <a:gd name="connsiteY3" fmla="*/ 1340198 h 1340198"/>
                  <a:gd name="connsiteX4" fmla="*/ 757646 w 1201979"/>
                  <a:gd name="connsiteY4" fmla="*/ 856386 h 1340198"/>
                  <a:gd name="connsiteX5" fmla="*/ 949641 w 1201979"/>
                  <a:gd name="connsiteY5" fmla="*/ 856386 h 1340198"/>
                  <a:gd name="connsiteX6" fmla="*/ 895676 w 1201979"/>
                  <a:gd name="connsiteY6" fmla="*/ 699559 h 1340198"/>
                  <a:gd name="connsiteX7" fmla="*/ 868933 w 1201979"/>
                  <a:gd name="connsiteY7" fmla="*/ 646379 h 1340198"/>
                  <a:gd name="connsiteX8" fmla="*/ 811025 w 1201979"/>
                  <a:gd name="connsiteY8" fmla="*/ 539548 h 1340198"/>
                  <a:gd name="connsiteX9" fmla="*/ 771555 w 1201979"/>
                  <a:gd name="connsiteY9" fmla="*/ 482999 h 1340198"/>
                  <a:gd name="connsiteX10" fmla="*/ 704191 w 1201979"/>
                  <a:gd name="connsiteY10" fmla="*/ 396240 h 1340198"/>
                  <a:gd name="connsiteX11" fmla="*/ 655454 w 1201979"/>
                  <a:gd name="connsiteY11" fmla="*/ 344095 h 1340198"/>
                  <a:gd name="connsiteX12" fmla="*/ 577202 w 1201979"/>
                  <a:gd name="connsiteY12" fmla="*/ 271449 h 1340198"/>
                  <a:gd name="connsiteX13" fmla="*/ 521879 w 1201979"/>
                  <a:gd name="connsiteY13" fmla="*/ 226956 h 1340198"/>
                  <a:gd name="connsiteX14" fmla="*/ 431305 w 1201979"/>
                  <a:gd name="connsiteY14" fmla="*/ 166855 h 1340198"/>
                  <a:gd name="connsiteX15" fmla="*/ 372925 w 1201979"/>
                  <a:gd name="connsiteY15" fmla="*/ 132266 h 1340198"/>
                  <a:gd name="connsiteX16" fmla="*/ 264439 w 1201979"/>
                  <a:gd name="connsiteY16" fmla="*/ 83577 h 1340198"/>
                  <a:gd name="connsiteX17" fmla="*/ 206376 w 1201979"/>
                  <a:gd name="connsiteY17" fmla="*/ 59650 h 1340198"/>
                  <a:gd name="connsiteX18" fmla="*/ 185428 w 1201979"/>
                  <a:gd name="connsiteY18" fmla="*/ 53231 h 1340198"/>
                  <a:gd name="connsiteX19" fmla="*/ 38151 w 1201979"/>
                  <a:gd name="connsiteY19" fmla="*/ 16459 h 1340198"/>
                  <a:gd name="connsiteX20" fmla="*/ 3386 w 1201979"/>
                  <a:gd name="connsiteY20" fmla="*/ 11972 h 1340198"/>
                  <a:gd name="connsiteX21" fmla="*/ 0 w 1201979"/>
                  <a:gd name="connsiteY21" fmla="*/ 12621 h 1340198"/>
                  <a:gd name="connsiteX22" fmla="*/ 0 w 1201979"/>
                  <a:gd name="connsiteY22" fmla="*/ 9 h 1340198"/>
                  <a:gd name="connsiteX23" fmla="*/ 196 w 1201979"/>
                  <a:gd name="connsiteY23" fmla="*/ 0 h 134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01979" h="1340198">
                    <a:moveTo>
                      <a:pt x="196" y="0"/>
                    </a:moveTo>
                    <a:cubicBezTo>
                      <a:pt x="663922" y="0"/>
                      <a:pt x="1201979" y="465145"/>
                      <a:pt x="1201979" y="1038931"/>
                    </a:cubicBezTo>
                    <a:cubicBezTo>
                      <a:pt x="1201979" y="1110654"/>
                      <a:pt x="1193572" y="1180680"/>
                      <a:pt x="1177563" y="1248312"/>
                    </a:cubicBezTo>
                    <a:lnTo>
                      <a:pt x="1150233" y="1340198"/>
                    </a:lnTo>
                    <a:lnTo>
                      <a:pt x="757646" y="856386"/>
                    </a:lnTo>
                    <a:lnTo>
                      <a:pt x="949641" y="856386"/>
                    </a:lnTo>
                    <a:lnTo>
                      <a:pt x="895676" y="699559"/>
                    </a:lnTo>
                    <a:lnTo>
                      <a:pt x="868933" y="646379"/>
                    </a:lnTo>
                    <a:lnTo>
                      <a:pt x="811025" y="539548"/>
                    </a:lnTo>
                    <a:lnTo>
                      <a:pt x="771555" y="482999"/>
                    </a:lnTo>
                    <a:lnTo>
                      <a:pt x="704191" y="396240"/>
                    </a:lnTo>
                    <a:lnTo>
                      <a:pt x="655454" y="344095"/>
                    </a:lnTo>
                    <a:lnTo>
                      <a:pt x="577202" y="271449"/>
                    </a:lnTo>
                    <a:lnTo>
                      <a:pt x="521879" y="226956"/>
                    </a:lnTo>
                    <a:lnTo>
                      <a:pt x="431305" y="166855"/>
                    </a:lnTo>
                    <a:lnTo>
                      <a:pt x="372925" y="132266"/>
                    </a:lnTo>
                    <a:lnTo>
                      <a:pt x="264439" y="83577"/>
                    </a:lnTo>
                    <a:lnTo>
                      <a:pt x="206376" y="59650"/>
                    </a:lnTo>
                    <a:lnTo>
                      <a:pt x="185428" y="53231"/>
                    </a:lnTo>
                    <a:lnTo>
                      <a:pt x="38151" y="16459"/>
                    </a:lnTo>
                    <a:lnTo>
                      <a:pt x="3386" y="11972"/>
                    </a:lnTo>
                    <a:lnTo>
                      <a:pt x="0" y="12621"/>
                    </a:lnTo>
                    <a:lnTo>
                      <a:pt x="0" y="9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4DA55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291271D-255A-41F0-84F1-1C90A084BE29}"/>
                </a:ext>
              </a:extLst>
            </p:cNvPr>
            <p:cNvGrpSpPr/>
            <p:nvPr/>
          </p:nvGrpSpPr>
          <p:grpSpPr>
            <a:xfrm rot="2880343">
              <a:off x="4891856" y="2294126"/>
              <a:ext cx="1555236" cy="1349723"/>
              <a:chOff x="6008915" y="1222027"/>
              <a:chExt cx="1555236" cy="1349723"/>
            </a:xfrm>
            <a:effectLst/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B0DFC0C-01E2-4767-9C77-9FB8B0985E58}"/>
                  </a:ext>
                </a:extLst>
              </p:cNvPr>
              <p:cNvSpPr/>
              <p:nvPr/>
            </p:nvSpPr>
            <p:spPr>
              <a:xfrm>
                <a:off x="6008915" y="1223902"/>
                <a:ext cx="1555236" cy="1347848"/>
              </a:xfrm>
              <a:custGeom>
                <a:avLst/>
                <a:gdLst>
                  <a:gd name="connsiteX0" fmla="*/ 0 w 1555236"/>
                  <a:gd name="connsiteY0" fmla="*/ 0 h 1347848"/>
                  <a:gd name="connsiteX1" fmla="*/ 166422 w 1555236"/>
                  <a:gd name="connsiteY1" fmla="*/ 0 h 1347848"/>
                  <a:gd name="connsiteX2" fmla="*/ 168386 w 1555236"/>
                  <a:gd name="connsiteY2" fmla="*/ 147 h 1347848"/>
                  <a:gd name="connsiteX3" fmla="*/ 245940 w 1555236"/>
                  <a:gd name="connsiteY3" fmla="*/ 147 h 1347848"/>
                  <a:gd name="connsiteX4" fmla="*/ 1292290 w 1555236"/>
                  <a:gd name="connsiteY4" fmla="*/ 689182 h 1347848"/>
                  <a:gd name="connsiteX5" fmla="*/ 1349825 w 1555236"/>
                  <a:gd name="connsiteY5" fmla="*/ 856386 h 1347848"/>
                  <a:gd name="connsiteX6" fmla="*/ 1555236 w 1555236"/>
                  <a:gd name="connsiteY6" fmla="*/ 856386 h 1347848"/>
                  <a:gd name="connsiteX7" fmla="*/ 1156441 w 1555236"/>
                  <a:gd name="connsiteY7" fmla="*/ 1347848 h 1347848"/>
                  <a:gd name="connsiteX8" fmla="*/ 757646 w 1555236"/>
                  <a:gd name="connsiteY8" fmla="*/ 856386 h 1347848"/>
                  <a:gd name="connsiteX9" fmla="*/ 949641 w 1555236"/>
                  <a:gd name="connsiteY9" fmla="*/ 856386 h 1347848"/>
                  <a:gd name="connsiteX10" fmla="*/ 895676 w 1555236"/>
                  <a:gd name="connsiteY10" fmla="*/ 699559 h 1347848"/>
                  <a:gd name="connsiteX11" fmla="*/ 868933 w 1555236"/>
                  <a:gd name="connsiteY11" fmla="*/ 646379 h 1347848"/>
                  <a:gd name="connsiteX12" fmla="*/ 811025 w 1555236"/>
                  <a:gd name="connsiteY12" fmla="*/ 539548 h 1347848"/>
                  <a:gd name="connsiteX13" fmla="*/ 771555 w 1555236"/>
                  <a:gd name="connsiteY13" fmla="*/ 482999 h 1347848"/>
                  <a:gd name="connsiteX14" fmla="*/ 704191 w 1555236"/>
                  <a:gd name="connsiteY14" fmla="*/ 396240 h 1347848"/>
                  <a:gd name="connsiteX15" fmla="*/ 655454 w 1555236"/>
                  <a:gd name="connsiteY15" fmla="*/ 344095 h 1347848"/>
                  <a:gd name="connsiteX16" fmla="*/ 577202 w 1555236"/>
                  <a:gd name="connsiteY16" fmla="*/ 271449 h 1347848"/>
                  <a:gd name="connsiteX17" fmla="*/ 521879 w 1555236"/>
                  <a:gd name="connsiteY17" fmla="*/ 226956 h 1347848"/>
                  <a:gd name="connsiteX18" fmla="*/ 431305 w 1555236"/>
                  <a:gd name="connsiteY18" fmla="*/ 166855 h 1347848"/>
                  <a:gd name="connsiteX19" fmla="*/ 372925 w 1555236"/>
                  <a:gd name="connsiteY19" fmla="*/ 132266 h 1347848"/>
                  <a:gd name="connsiteX20" fmla="*/ 264439 w 1555236"/>
                  <a:gd name="connsiteY20" fmla="*/ 83577 h 1347848"/>
                  <a:gd name="connsiteX21" fmla="*/ 206376 w 1555236"/>
                  <a:gd name="connsiteY21" fmla="*/ 59650 h 1347848"/>
                  <a:gd name="connsiteX22" fmla="*/ 185428 w 1555236"/>
                  <a:gd name="connsiteY22" fmla="*/ 53231 h 1347848"/>
                  <a:gd name="connsiteX23" fmla="*/ 38151 w 1555236"/>
                  <a:gd name="connsiteY23" fmla="*/ 16459 h 1347848"/>
                  <a:gd name="connsiteX24" fmla="*/ 3386 w 1555236"/>
                  <a:gd name="connsiteY24" fmla="*/ 11972 h 1347848"/>
                  <a:gd name="connsiteX25" fmla="*/ 0 w 1555236"/>
                  <a:gd name="connsiteY25" fmla="*/ 12621 h 134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55236" h="1347848">
                    <a:moveTo>
                      <a:pt x="0" y="0"/>
                    </a:moveTo>
                    <a:lnTo>
                      <a:pt x="166422" y="0"/>
                    </a:lnTo>
                    <a:lnTo>
                      <a:pt x="168386" y="147"/>
                    </a:lnTo>
                    <a:lnTo>
                      <a:pt x="245940" y="147"/>
                    </a:lnTo>
                    <a:cubicBezTo>
                      <a:pt x="703408" y="147"/>
                      <a:pt x="1110182" y="275502"/>
                      <a:pt x="1292290" y="689182"/>
                    </a:cubicBezTo>
                    <a:lnTo>
                      <a:pt x="1349825" y="856386"/>
                    </a:lnTo>
                    <a:lnTo>
                      <a:pt x="1555236" y="856386"/>
                    </a:lnTo>
                    <a:lnTo>
                      <a:pt x="1156441" y="1347848"/>
                    </a:lnTo>
                    <a:lnTo>
                      <a:pt x="757646" y="856386"/>
                    </a:lnTo>
                    <a:lnTo>
                      <a:pt x="949641" y="856386"/>
                    </a:lnTo>
                    <a:lnTo>
                      <a:pt x="895676" y="699559"/>
                    </a:lnTo>
                    <a:lnTo>
                      <a:pt x="868933" y="646379"/>
                    </a:lnTo>
                    <a:lnTo>
                      <a:pt x="811025" y="539548"/>
                    </a:lnTo>
                    <a:lnTo>
                      <a:pt x="771555" y="482999"/>
                    </a:lnTo>
                    <a:lnTo>
                      <a:pt x="704191" y="396240"/>
                    </a:lnTo>
                    <a:lnTo>
                      <a:pt x="655454" y="344095"/>
                    </a:lnTo>
                    <a:lnTo>
                      <a:pt x="577202" y="271449"/>
                    </a:lnTo>
                    <a:lnTo>
                      <a:pt x="521879" y="226956"/>
                    </a:lnTo>
                    <a:lnTo>
                      <a:pt x="431305" y="166855"/>
                    </a:lnTo>
                    <a:lnTo>
                      <a:pt x="372925" y="132266"/>
                    </a:lnTo>
                    <a:lnTo>
                      <a:pt x="264439" y="83577"/>
                    </a:lnTo>
                    <a:lnTo>
                      <a:pt x="206376" y="59650"/>
                    </a:lnTo>
                    <a:lnTo>
                      <a:pt x="185428" y="53231"/>
                    </a:lnTo>
                    <a:lnTo>
                      <a:pt x="38151" y="16459"/>
                    </a:lnTo>
                    <a:lnTo>
                      <a:pt x="3386" y="11972"/>
                    </a:lnTo>
                    <a:lnTo>
                      <a:pt x="0" y="12621"/>
                    </a:lnTo>
                    <a:close/>
                  </a:path>
                </a:pathLst>
              </a:custGeom>
              <a:solidFill>
                <a:srgbClr val="2C7F9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3CB766F-E0A0-46C2-9032-60524E92B925}"/>
                  </a:ext>
                </a:extLst>
              </p:cNvPr>
              <p:cNvSpPr/>
              <p:nvPr/>
            </p:nvSpPr>
            <p:spPr>
              <a:xfrm>
                <a:off x="6008915" y="1222027"/>
                <a:ext cx="1201979" cy="1340198"/>
              </a:xfrm>
              <a:custGeom>
                <a:avLst/>
                <a:gdLst>
                  <a:gd name="connsiteX0" fmla="*/ 196 w 1201979"/>
                  <a:gd name="connsiteY0" fmla="*/ 0 h 1340198"/>
                  <a:gd name="connsiteX1" fmla="*/ 1201979 w 1201979"/>
                  <a:gd name="connsiteY1" fmla="*/ 1038931 h 1340198"/>
                  <a:gd name="connsiteX2" fmla="*/ 1177563 w 1201979"/>
                  <a:gd name="connsiteY2" fmla="*/ 1248312 h 1340198"/>
                  <a:gd name="connsiteX3" fmla="*/ 1150233 w 1201979"/>
                  <a:gd name="connsiteY3" fmla="*/ 1340198 h 1340198"/>
                  <a:gd name="connsiteX4" fmla="*/ 757646 w 1201979"/>
                  <a:gd name="connsiteY4" fmla="*/ 856386 h 1340198"/>
                  <a:gd name="connsiteX5" fmla="*/ 949641 w 1201979"/>
                  <a:gd name="connsiteY5" fmla="*/ 856386 h 1340198"/>
                  <a:gd name="connsiteX6" fmla="*/ 895676 w 1201979"/>
                  <a:gd name="connsiteY6" fmla="*/ 699559 h 1340198"/>
                  <a:gd name="connsiteX7" fmla="*/ 868933 w 1201979"/>
                  <a:gd name="connsiteY7" fmla="*/ 646379 h 1340198"/>
                  <a:gd name="connsiteX8" fmla="*/ 811025 w 1201979"/>
                  <a:gd name="connsiteY8" fmla="*/ 539548 h 1340198"/>
                  <a:gd name="connsiteX9" fmla="*/ 771555 w 1201979"/>
                  <a:gd name="connsiteY9" fmla="*/ 482999 h 1340198"/>
                  <a:gd name="connsiteX10" fmla="*/ 704191 w 1201979"/>
                  <a:gd name="connsiteY10" fmla="*/ 396240 h 1340198"/>
                  <a:gd name="connsiteX11" fmla="*/ 655454 w 1201979"/>
                  <a:gd name="connsiteY11" fmla="*/ 344095 h 1340198"/>
                  <a:gd name="connsiteX12" fmla="*/ 577202 w 1201979"/>
                  <a:gd name="connsiteY12" fmla="*/ 271449 h 1340198"/>
                  <a:gd name="connsiteX13" fmla="*/ 521879 w 1201979"/>
                  <a:gd name="connsiteY13" fmla="*/ 226956 h 1340198"/>
                  <a:gd name="connsiteX14" fmla="*/ 431305 w 1201979"/>
                  <a:gd name="connsiteY14" fmla="*/ 166855 h 1340198"/>
                  <a:gd name="connsiteX15" fmla="*/ 372925 w 1201979"/>
                  <a:gd name="connsiteY15" fmla="*/ 132266 h 1340198"/>
                  <a:gd name="connsiteX16" fmla="*/ 264439 w 1201979"/>
                  <a:gd name="connsiteY16" fmla="*/ 83577 h 1340198"/>
                  <a:gd name="connsiteX17" fmla="*/ 206376 w 1201979"/>
                  <a:gd name="connsiteY17" fmla="*/ 59650 h 1340198"/>
                  <a:gd name="connsiteX18" fmla="*/ 185428 w 1201979"/>
                  <a:gd name="connsiteY18" fmla="*/ 53231 h 1340198"/>
                  <a:gd name="connsiteX19" fmla="*/ 38151 w 1201979"/>
                  <a:gd name="connsiteY19" fmla="*/ 16459 h 1340198"/>
                  <a:gd name="connsiteX20" fmla="*/ 3386 w 1201979"/>
                  <a:gd name="connsiteY20" fmla="*/ 11972 h 1340198"/>
                  <a:gd name="connsiteX21" fmla="*/ 0 w 1201979"/>
                  <a:gd name="connsiteY21" fmla="*/ 12621 h 1340198"/>
                  <a:gd name="connsiteX22" fmla="*/ 0 w 1201979"/>
                  <a:gd name="connsiteY22" fmla="*/ 9 h 1340198"/>
                  <a:gd name="connsiteX23" fmla="*/ 196 w 1201979"/>
                  <a:gd name="connsiteY23" fmla="*/ 0 h 134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01979" h="1340198">
                    <a:moveTo>
                      <a:pt x="196" y="0"/>
                    </a:moveTo>
                    <a:cubicBezTo>
                      <a:pt x="663922" y="0"/>
                      <a:pt x="1201979" y="465145"/>
                      <a:pt x="1201979" y="1038931"/>
                    </a:cubicBezTo>
                    <a:cubicBezTo>
                      <a:pt x="1201979" y="1110654"/>
                      <a:pt x="1193572" y="1180680"/>
                      <a:pt x="1177563" y="1248312"/>
                    </a:cubicBezTo>
                    <a:lnTo>
                      <a:pt x="1150233" y="1340198"/>
                    </a:lnTo>
                    <a:lnTo>
                      <a:pt x="757646" y="856386"/>
                    </a:lnTo>
                    <a:lnTo>
                      <a:pt x="949641" y="856386"/>
                    </a:lnTo>
                    <a:lnTo>
                      <a:pt x="895676" y="699559"/>
                    </a:lnTo>
                    <a:lnTo>
                      <a:pt x="868933" y="646379"/>
                    </a:lnTo>
                    <a:lnTo>
                      <a:pt x="811025" y="539548"/>
                    </a:lnTo>
                    <a:lnTo>
                      <a:pt x="771555" y="482999"/>
                    </a:lnTo>
                    <a:lnTo>
                      <a:pt x="704191" y="396240"/>
                    </a:lnTo>
                    <a:lnTo>
                      <a:pt x="655454" y="344095"/>
                    </a:lnTo>
                    <a:lnTo>
                      <a:pt x="577202" y="271449"/>
                    </a:lnTo>
                    <a:lnTo>
                      <a:pt x="521879" y="226956"/>
                    </a:lnTo>
                    <a:lnTo>
                      <a:pt x="431305" y="166855"/>
                    </a:lnTo>
                    <a:lnTo>
                      <a:pt x="372925" y="132266"/>
                    </a:lnTo>
                    <a:lnTo>
                      <a:pt x="264439" y="83577"/>
                    </a:lnTo>
                    <a:lnTo>
                      <a:pt x="206376" y="59650"/>
                    </a:lnTo>
                    <a:lnTo>
                      <a:pt x="185428" y="53231"/>
                    </a:lnTo>
                    <a:lnTo>
                      <a:pt x="38151" y="16459"/>
                    </a:lnTo>
                    <a:lnTo>
                      <a:pt x="3386" y="11972"/>
                    </a:lnTo>
                    <a:lnTo>
                      <a:pt x="0" y="12621"/>
                    </a:lnTo>
                    <a:lnTo>
                      <a:pt x="0" y="9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3DADC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D066334-3A4A-4711-8C35-5B57DE7657F3}"/>
                </a:ext>
              </a:extLst>
            </p:cNvPr>
            <p:cNvGrpSpPr/>
            <p:nvPr/>
          </p:nvGrpSpPr>
          <p:grpSpPr>
            <a:xfrm rot="20359405">
              <a:off x="4508521" y="1170307"/>
              <a:ext cx="1555236" cy="1349723"/>
              <a:chOff x="6008915" y="1222027"/>
              <a:chExt cx="1555236" cy="1349723"/>
            </a:xfrm>
            <a:effectLst/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8A7B020-0E93-49CD-B650-F98F1AAB17BE}"/>
                  </a:ext>
                </a:extLst>
              </p:cNvPr>
              <p:cNvSpPr/>
              <p:nvPr/>
            </p:nvSpPr>
            <p:spPr>
              <a:xfrm>
                <a:off x="6008915" y="1223902"/>
                <a:ext cx="1555236" cy="1347848"/>
              </a:xfrm>
              <a:custGeom>
                <a:avLst/>
                <a:gdLst>
                  <a:gd name="connsiteX0" fmla="*/ 0 w 1555236"/>
                  <a:gd name="connsiteY0" fmla="*/ 0 h 1347848"/>
                  <a:gd name="connsiteX1" fmla="*/ 166422 w 1555236"/>
                  <a:gd name="connsiteY1" fmla="*/ 0 h 1347848"/>
                  <a:gd name="connsiteX2" fmla="*/ 168386 w 1555236"/>
                  <a:gd name="connsiteY2" fmla="*/ 147 h 1347848"/>
                  <a:gd name="connsiteX3" fmla="*/ 245940 w 1555236"/>
                  <a:gd name="connsiteY3" fmla="*/ 147 h 1347848"/>
                  <a:gd name="connsiteX4" fmla="*/ 1292290 w 1555236"/>
                  <a:gd name="connsiteY4" fmla="*/ 689182 h 1347848"/>
                  <a:gd name="connsiteX5" fmla="*/ 1349825 w 1555236"/>
                  <a:gd name="connsiteY5" fmla="*/ 856386 h 1347848"/>
                  <a:gd name="connsiteX6" fmla="*/ 1555236 w 1555236"/>
                  <a:gd name="connsiteY6" fmla="*/ 856386 h 1347848"/>
                  <a:gd name="connsiteX7" fmla="*/ 1156441 w 1555236"/>
                  <a:gd name="connsiteY7" fmla="*/ 1347848 h 1347848"/>
                  <a:gd name="connsiteX8" fmla="*/ 757646 w 1555236"/>
                  <a:gd name="connsiteY8" fmla="*/ 856386 h 1347848"/>
                  <a:gd name="connsiteX9" fmla="*/ 949641 w 1555236"/>
                  <a:gd name="connsiteY9" fmla="*/ 856386 h 1347848"/>
                  <a:gd name="connsiteX10" fmla="*/ 895676 w 1555236"/>
                  <a:gd name="connsiteY10" fmla="*/ 699559 h 1347848"/>
                  <a:gd name="connsiteX11" fmla="*/ 868933 w 1555236"/>
                  <a:gd name="connsiteY11" fmla="*/ 646379 h 1347848"/>
                  <a:gd name="connsiteX12" fmla="*/ 811025 w 1555236"/>
                  <a:gd name="connsiteY12" fmla="*/ 539548 h 1347848"/>
                  <a:gd name="connsiteX13" fmla="*/ 771555 w 1555236"/>
                  <a:gd name="connsiteY13" fmla="*/ 482999 h 1347848"/>
                  <a:gd name="connsiteX14" fmla="*/ 704191 w 1555236"/>
                  <a:gd name="connsiteY14" fmla="*/ 396240 h 1347848"/>
                  <a:gd name="connsiteX15" fmla="*/ 655454 w 1555236"/>
                  <a:gd name="connsiteY15" fmla="*/ 344095 h 1347848"/>
                  <a:gd name="connsiteX16" fmla="*/ 577202 w 1555236"/>
                  <a:gd name="connsiteY16" fmla="*/ 271449 h 1347848"/>
                  <a:gd name="connsiteX17" fmla="*/ 521879 w 1555236"/>
                  <a:gd name="connsiteY17" fmla="*/ 226956 h 1347848"/>
                  <a:gd name="connsiteX18" fmla="*/ 431305 w 1555236"/>
                  <a:gd name="connsiteY18" fmla="*/ 166855 h 1347848"/>
                  <a:gd name="connsiteX19" fmla="*/ 372925 w 1555236"/>
                  <a:gd name="connsiteY19" fmla="*/ 132266 h 1347848"/>
                  <a:gd name="connsiteX20" fmla="*/ 264439 w 1555236"/>
                  <a:gd name="connsiteY20" fmla="*/ 83577 h 1347848"/>
                  <a:gd name="connsiteX21" fmla="*/ 206376 w 1555236"/>
                  <a:gd name="connsiteY21" fmla="*/ 59650 h 1347848"/>
                  <a:gd name="connsiteX22" fmla="*/ 185428 w 1555236"/>
                  <a:gd name="connsiteY22" fmla="*/ 53231 h 1347848"/>
                  <a:gd name="connsiteX23" fmla="*/ 38151 w 1555236"/>
                  <a:gd name="connsiteY23" fmla="*/ 16459 h 1347848"/>
                  <a:gd name="connsiteX24" fmla="*/ 3386 w 1555236"/>
                  <a:gd name="connsiteY24" fmla="*/ 11972 h 1347848"/>
                  <a:gd name="connsiteX25" fmla="*/ 0 w 1555236"/>
                  <a:gd name="connsiteY25" fmla="*/ 12621 h 134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55236" h="1347848">
                    <a:moveTo>
                      <a:pt x="0" y="0"/>
                    </a:moveTo>
                    <a:lnTo>
                      <a:pt x="166422" y="0"/>
                    </a:lnTo>
                    <a:lnTo>
                      <a:pt x="168386" y="147"/>
                    </a:lnTo>
                    <a:lnTo>
                      <a:pt x="245940" y="147"/>
                    </a:lnTo>
                    <a:cubicBezTo>
                      <a:pt x="703408" y="147"/>
                      <a:pt x="1110182" y="275502"/>
                      <a:pt x="1292290" y="689182"/>
                    </a:cubicBezTo>
                    <a:lnTo>
                      <a:pt x="1349825" y="856386"/>
                    </a:lnTo>
                    <a:lnTo>
                      <a:pt x="1555236" y="856386"/>
                    </a:lnTo>
                    <a:lnTo>
                      <a:pt x="1156441" y="1347848"/>
                    </a:lnTo>
                    <a:lnTo>
                      <a:pt x="757646" y="856386"/>
                    </a:lnTo>
                    <a:lnTo>
                      <a:pt x="949641" y="856386"/>
                    </a:lnTo>
                    <a:lnTo>
                      <a:pt x="895676" y="699559"/>
                    </a:lnTo>
                    <a:lnTo>
                      <a:pt x="868933" y="646379"/>
                    </a:lnTo>
                    <a:lnTo>
                      <a:pt x="811025" y="539548"/>
                    </a:lnTo>
                    <a:lnTo>
                      <a:pt x="771555" y="482999"/>
                    </a:lnTo>
                    <a:lnTo>
                      <a:pt x="704191" y="396240"/>
                    </a:lnTo>
                    <a:lnTo>
                      <a:pt x="655454" y="344095"/>
                    </a:lnTo>
                    <a:lnTo>
                      <a:pt x="577202" y="271449"/>
                    </a:lnTo>
                    <a:lnTo>
                      <a:pt x="521879" y="226956"/>
                    </a:lnTo>
                    <a:lnTo>
                      <a:pt x="431305" y="166855"/>
                    </a:lnTo>
                    <a:lnTo>
                      <a:pt x="372925" y="132266"/>
                    </a:lnTo>
                    <a:lnTo>
                      <a:pt x="264439" y="83577"/>
                    </a:lnTo>
                    <a:lnTo>
                      <a:pt x="206376" y="59650"/>
                    </a:lnTo>
                    <a:lnTo>
                      <a:pt x="185428" y="53231"/>
                    </a:lnTo>
                    <a:lnTo>
                      <a:pt x="38151" y="16459"/>
                    </a:lnTo>
                    <a:lnTo>
                      <a:pt x="3386" y="11972"/>
                    </a:lnTo>
                    <a:lnTo>
                      <a:pt x="0" y="12621"/>
                    </a:lnTo>
                    <a:close/>
                  </a:path>
                </a:pathLst>
              </a:custGeom>
              <a:solidFill>
                <a:srgbClr val="296DD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7D5E7A5-2935-4FCA-AC23-B640212ACB41}"/>
                  </a:ext>
                </a:extLst>
              </p:cNvPr>
              <p:cNvSpPr/>
              <p:nvPr/>
            </p:nvSpPr>
            <p:spPr>
              <a:xfrm>
                <a:off x="6008915" y="1222027"/>
                <a:ext cx="1201979" cy="1340198"/>
              </a:xfrm>
              <a:custGeom>
                <a:avLst/>
                <a:gdLst>
                  <a:gd name="connsiteX0" fmla="*/ 196 w 1201979"/>
                  <a:gd name="connsiteY0" fmla="*/ 0 h 1340198"/>
                  <a:gd name="connsiteX1" fmla="*/ 1201979 w 1201979"/>
                  <a:gd name="connsiteY1" fmla="*/ 1038931 h 1340198"/>
                  <a:gd name="connsiteX2" fmla="*/ 1177563 w 1201979"/>
                  <a:gd name="connsiteY2" fmla="*/ 1248312 h 1340198"/>
                  <a:gd name="connsiteX3" fmla="*/ 1150233 w 1201979"/>
                  <a:gd name="connsiteY3" fmla="*/ 1340198 h 1340198"/>
                  <a:gd name="connsiteX4" fmla="*/ 757646 w 1201979"/>
                  <a:gd name="connsiteY4" fmla="*/ 856386 h 1340198"/>
                  <a:gd name="connsiteX5" fmla="*/ 949641 w 1201979"/>
                  <a:gd name="connsiteY5" fmla="*/ 856386 h 1340198"/>
                  <a:gd name="connsiteX6" fmla="*/ 895676 w 1201979"/>
                  <a:gd name="connsiteY6" fmla="*/ 699559 h 1340198"/>
                  <a:gd name="connsiteX7" fmla="*/ 868933 w 1201979"/>
                  <a:gd name="connsiteY7" fmla="*/ 646379 h 1340198"/>
                  <a:gd name="connsiteX8" fmla="*/ 811025 w 1201979"/>
                  <a:gd name="connsiteY8" fmla="*/ 539548 h 1340198"/>
                  <a:gd name="connsiteX9" fmla="*/ 771555 w 1201979"/>
                  <a:gd name="connsiteY9" fmla="*/ 482999 h 1340198"/>
                  <a:gd name="connsiteX10" fmla="*/ 704191 w 1201979"/>
                  <a:gd name="connsiteY10" fmla="*/ 396240 h 1340198"/>
                  <a:gd name="connsiteX11" fmla="*/ 655454 w 1201979"/>
                  <a:gd name="connsiteY11" fmla="*/ 344095 h 1340198"/>
                  <a:gd name="connsiteX12" fmla="*/ 577202 w 1201979"/>
                  <a:gd name="connsiteY12" fmla="*/ 271449 h 1340198"/>
                  <a:gd name="connsiteX13" fmla="*/ 521879 w 1201979"/>
                  <a:gd name="connsiteY13" fmla="*/ 226956 h 1340198"/>
                  <a:gd name="connsiteX14" fmla="*/ 431305 w 1201979"/>
                  <a:gd name="connsiteY14" fmla="*/ 166855 h 1340198"/>
                  <a:gd name="connsiteX15" fmla="*/ 372925 w 1201979"/>
                  <a:gd name="connsiteY15" fmla="*/ 132266 h 1340198"/>
                  <a:gd name="connsiteX16" fmla="*/ 264439 w 1201979"/>
                  <a:gd name="connsiteY16" fmla="*/ 83577 h 1340198"/>
                  <a:gd name="connsiteX17" fmla="*/ 206376 w 1201979"/>
                  <a:gd name="connsiteY17" fmla="*/ 59650 h 1340198"/>
                  <a:gd name="connsiteX18" fmla="*/ 185428 w 1201979"/>
                  <a:gd name="connsiteY18" fmla="*/ 53231 h 1340198"/>
                  <a:gd name="connsiteX19" fmla="*/ 38151 w 1201979"/>
                  <a:gd name="connsiteY19" fmla="*/ 16459 h 1340198"/>
                  <a:gd name="connsiteX20" fmla="*/ 3386 w 1201979"/>
                  <a:gd name="connsiteY20" fmla="*/ 11972 h 1340198"/>
                  <a:gd name="connsiteX21" fmla="*/ 0 w 1201979"/>
                  <a:gd name="connsiteY21" fmla="*/ 12621 h 1340198"/>
                  <a:gd name="connsiteX22" fmla="*/ 0 w 1201979"/>
                  <a:gd name="connsiteY22" fmla="*/ 9 h 1340198"/>
                  <a:gd name="connsiteX23" fmla="*/ 196 w 1201979"/>
                  <a:gd name="connsiteY23" fmla="*/ 0 h 134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01979" h="1340198">
                    <a:moveTo>
                      <a:pt x="196" y="0"/>
                    </a:moveTo>
                    <a:cubicBezTo>
                      <a:pt x="663922" y="0"/>
                      <a:pt x="1201979" y="465145"/>
                      <a:pt x="1201979" y="1038931"/>
                    </a:cubicBezTo>
                    <a:cubicBezTo>
                      <a:pt x="1201979" y="1110654"/>
                      <a:pt x="1193572" y="1180680"/>
                      <a:pt x="1177563" y="1248312"/>
                    </a:cubicBezTo>
                    <a:lnTo>
                      <a:pt x="1150233" y="1340198"/>
                    </a:lnTo>
                    <a:lnTo>
                      <a:pt x="757646" y="856386"/>
                    </a:lnTo>
                    <a:lnTo>
                      <a:pt x="949641" y="856386"/>
                    </a:lnTo>
                    <a:lnTo>
                      <a:pt x="895676" y="699559"/>
                    </a:lnTo>
                    <a:lnTo>
                      <a:pt x="868933" y="646379"/>
                    </a:lnTo>
                    <a:lnTo>
                      <a:pt x="811025" y="539548"/>
                    </a:lnTo>
                    <a:lnTo>
                      <a:pt x="771555" y="482999"/>
                    </a:lnTo>
                    <a:lnTo>
                      <a:pt x="704191" y="396240"/>
                    </a:lnTo>
                    <a:lnTo>
                      <a:pt x="655454" y="344095"/>
                    </a:lnTo>
                    <a:lnTo>
                      <a:pt x="577202" y="271449"/>
                    </a:lnTo>
                    <a:lnTo>
                      <a:pt x="521879" y="226956"/>
                    </a:lnTo>
                    <a:lnTo>
                      <a:pt x="431305" y="166855"/>
                    </a:lnTo>
                    <a:lnTo>
                      <a:pt x="372925" y="132266"/>
                    </a:lnTo>
                    <a:lnTo>
                      <a:pt x="264439" y="83577"/>
                    </a:lnTo>
                    <a:lnTo>
                      <a:pt x="206376" y="59650"/>
                    </a:lnTo>
                    <a:lnTo>
                      <a:pt x="185428" y="53231"/>
                    </a:lnTo>
                    <a:lnTo>
                      <a:pt x="38151" y="16459"/>
                    </a:lnTo>
                    <a:lnTo>
                      <a:pt x="3386" y="11972"/>
                    </a:lnTo>
                    <a:lnTo>
                      <a:pt x="0" y="12621"/>
                    </a:lnTo>
                    <a:lnTo>
                      <a:pt x="0" y="9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1E56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8399338-A824-4B4D-9059-22798D2B0BFC}"/>
                </a:ext>
              </a:extLst>
            </p:cNvPr>
            <p:cNvSpPr/>
            <p:nvPr/>
          </p:nvSpPr>
          <p:spPr>
            <a:xfrm rot="16200000">
              <a:off x="3456385" y="970581"/>
              <a:ext cx="1203694" cy="1339555"/>
            </a:xfrm>
            <a:custGeom>
              <a:avLst/>
              <a:gdLst>
                <a:gd name="connsiteX0" fmla="*/ 1203694 w 1203694"/>
                <a:gd name="connsiteY0" fmla="*/ 848093 h 1339555"/>
                <a:gd name="connsiteX1" fmla="*/ 804899 w 1203694"/>
                <a:gd name="connsiteY1" fmla="*/ 1339555 h 1339555"/>
                <a:gd name="connsiteX2" fmla="*/ 406104 w 1203694"/>
                <a:gd name="connsiteY2" fmla="*/ 848093 h 1339555"/>
                <a:gd name="connsiteX3" fmla="*/ 598099 w 1203694"/>
                <a:gd name="connsiteY3" fmla="*/ 848093 h 1339555"/>
                <a:gd name="connsiteX4" fmla="*/ 544134 w 1203694"/>
                <a:gd name="connsiteY4" fmla="*/ 691266 h 1339555"/>
                <a:gd name="connsiteX5" fmla="*/ 517391 w 1203694"/>
                <a:gd name="connsiteY5" fmla="*/ 638086 h 1339555"/>
                <a:gd name="connsiteX6" fmla="*/ 459483 w 1203694"/>
                <a:gd name="connsiteY6" fmla="*/ 531255 h 1339555"/>
                <a:gd name="connsiteX7" fmla="*/ 420013 w 1203694"/>
                <a:gd name="connsiteY7" fmla="*/ 474706 h 1339555"/>
                <a:gd name="connsiteX8" fmla="*/ 352649 w 1203694"/>
                <a:gd name="connsiteY8" fmla="*/ 387947 h 1339555"/>
                <a:gd name="connsiteX9" fmla="*/ 303912 w 1203694"/>
                <a:gd name="connsiteY9" fmla="*/ 335802 h 1339555"/>
                <a:gd name="connsiteX10" fmla="*/ 225660 w 1203694"/>
                <a:gd name="connsiteY10" fmla="*/ 263156 h 1339555"/>
                <a:gd name="connsiteX11" fmla="*/ 170337 w 1203694"/>
                <a:gd name="connsiteY11" fmla="*/ 218663 h 1339555"/>
                <a:gd name="connsiteX12" fmla="*/ 79763 w 1203694"/>
                <a:gd name="connsiteY12" fmla="*/ 158562 h 1339555"/>
                <a:gd name="connsiteX13" fmla="*/ 21383 w 1203694"/>
                <a:gd name="connsiteY13" fmla="*/ 123973 h 1339555"/>
                <a:gd name="connsiteX14" fmla="*/ 0 w 1203694"/>
                <a:gd name="connsiteY14" fmla="*/ 114376 h 1339555"/>
                <a:gd name="connsiteX15" fmla="*/ 61440 w 1203694"/>
                <a:gd name="connsiteY15" fmla="*/ 89012 h 1339555"/>
                <a:gd name="connsiteX16" fmla="*/ 3207 w 1203694"/>
                <a:gd name="connsiteY16" fmla="*/ 0 h 1339555"/>
                <a:gd name="connsiteX17" fmla="*/ 63233 w 1203694"/>
                <a:gd name="connsiteY17" fmla="*/ 4494 h 1339555"/>
                <a:gd name="connsiteX18" fmla="*/ 940748 w 1203694"/>
                <a:gd name="connsiteY18" fmla="*/ 680889 h 1339555"/>
                <a:gd name="connsiteX19" fmla="*/ 998283 w 1203694"/>
                <a:gd name="connsiteY19" fmla="*/ 848093 h 133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3694" h="1339555">
                  <a:moveTo>
                    <a:pt x="1203694" y="848093"/>
                  </a:moveTo>
                  <a:lnTo>
                    <a:pt x="804899" y="1339555"/>
                  </a:lnTo>
                  <a:lnTo>
                    <a:pt x="406104" y="848093"/>
                  </a:lnTo>
                  <a:lnTo>
                    <a:pt x="598099" y="848093"/>
                  </a:lnTo>
                  <a:lnTo>
                    <a:pt x="544134" y="691266"/>
                  </a:lnTo>
                  <a:lnTo>
                    <a:pt x="517391" y="638086"/>
                  </a:lnTo>
                  <a:lnTo>
                    <a:pt x="459483" y="531255"/>
                  </a:lnTo>
                  <a:lnTo>
                    <a:pt x="420013" y="474706"/>
                  </a:lnTo>
                  <a:lnTo>
                    <a:pt x="352649" y="387947"/>
                  </a:lnTo>
                  <a:lnTo>
                    <a:pt x="303912" y="335802"/>
                  </a:lnTo>
                  <a:lnTo>
                    <a:pt x="225660" y="263156"/>
                  </a:lnTo>
                  <a:lnTo>
                    <a:pt x="170337" y="218663"/>
                  </a:lnTo>
                  <a:lnTo>
                    <a:pt x="79763" y="158562"/>
                  </a:lnTo>
                  <a:lnTo>
                    <a:pt x="21383" y="123973"/>
                  </a:lnTo>
                  <a:lnTo>
                    <a:pt x="0" y="114376"/>
                  </a:lnTo>
                  <a:lnTo>
                    <a:pt x="61440" y="89012"/>
                  </a:lnTo>
                  <a:lnTo>
                    <a:pt x="3207" y="0"/>
                  </a:lnTo>
                  <a:lnTo>
                    <a:pt x="63233" y="4494"/>
                  </a:lnTo>
                  <a:cubicBezTo>
                    <a:pt x="450049" y="62854"/>
                    <a:pt x="781403" y="318919"/>
                    <a:pt x="940748" y="680889"/>
                  </a:cubicBezTo>
                  <a:lnTo>
                    <a:pt x="998283" y="848093"/>
                  </a:lnTo>
                  <a:close/>
                </a:path>
              </a:pathLst>
            </a:custGeom>
            <a:solidFill>
              <a:srgbClr val="F20C5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1B1CB63-E1B4-46EA-8F5B-2A31678A1E96}"/>
                </a:ext>
              </a:extLst>
            </p:cNvPr>
            <p:cNvSpPr/>
            <p:nvPr/>
          </p:nvSpPr>
          <p:spPr>
            <a:xfrm rot="16200000">
              <a:off x="3655701" y="1172981"/>
              <a:ext cx="843996" cy="1281569"/>
            </a:xfrm>
            <a:custGeom>
              <a:avLst/>
              <a:gdLst>
                <a:gd name="connsiteX0" fmla="*/ 843996 w 843996"/>
                <a:gd name="connsiteY0" fmla="*/ 980302 h 1281569"/>
                <a:gd name="connsiteX1" fmla="*/ 819580 w 843996"/>
                <a:gd name="connsiteY1" fmla="*/ 1189683 h 1281569"/>
                <a:gd name="connsiteX2" fmla="*/ 792250 w 843996"/>
                <a:gd name="connsiteY2" fmla="*/ 1281569 h 1281569"/>
                <a:gd name="connsiteX3" fmla="*/ 399663 w 843996"/>
                <a:gd name="connsiteY3" fmla="*/ 797757 h 1281569"/>
                <a:gd name="connsiteX4" fmla="*/ 591658 w 843996"/>
                <a:gd name="connsiteY4" fmla="*/ 797757 h 1281569"/>
                <a:gd name="connsiteX5" fmla="*/ 537693 w 843996"/>
                <a:gd name="connsiteY5" fmla="*/ 640930 h 1281569"/>
                <a:gd name="connsiteX6" fmla="*/ 510950 w 843996"/>
                <a:gd name="connsiteY6" fmla="*/ 587750 h 1281569"/>
                <a:gd name="connsiteX7" fmla="*/ 453042 w 843996"/>
                <a:gd name="connsiteY7" fmla="*/ 480919 h 1281569"/>
                <a:gd name="connsiteX8" fmla="*/ 413572 w 843996"/>
                <a:gd name="connsiteY8" fmla="*/ 424370 h 1281569"/>
                <a:gd name="connsiteX9" fmla="*/ 346208 w 843996"/>
                <a:gd name="connsiteY9" fmla="*/ 337611 h 1281569"/>
                <a:gd name="connsiteX10" fmla="*/ 297471 w 843996"/>
                <a:gd name="connsiteY10" fmla="*/ 285466 h 1281569"/>
                <a:gd name="connsiteX11" fmla="*/ 219219 w 843996"/>
                <a:gd name="connsiteY11" fmla="*/ 212820 h 1281569"/>
                <a:gd name="connsiteX12" fmla="*/ 163896 w 843996"/>
                <a:gd name="connsiteY12" fmla="*/ 168327 h 1281569"/>
                <a:gd name="connsiteX13" fmla="*/ 73322 w 843996"/>
                <a:gd name="connsiteY13" fmla="*/ 108226 h 1281569"/>
                <a:gd name="connsiteX14" fmla="*/ 14942 w 843996"/>
                <a:gd name="connsiteY14" fmla="*/ 73637 h 1281569"/>
                <a:gd name="connsiteX15" fmla="*/ 0 w 843996"/>
                <a:gd name="connsiteY15" fmla="*/ 66931 h 1281569"/>
                <a:gd name="connsiteX16" fmla="*/ 63814 w 843996"/>
                <a:gd name="connsiteY16" fmla="*/ 40586 h 1281569"/>
                <a:gd name="connsiteX17" fmla="*/ 37261 w 843996"/>
                <a:gd name="connsiteY17" fmla="*/ 0 h 1281569"/>
                <a:gd name="connsiteX18" fmla="*/ 110001 w 843996"/>
                <a:gd name="connsiteY18" fmla="*/ 23016 h 1281569"/>
                <a:gd name="connsiteX19" fmla="*/ 843996 w 843996"/>
                <a:gd name="connsiteY19" fmla="*/ 980302 h 128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43996" h="1281569">
                  <a:moveTo>
                    <a:pt x="843996" y="980302"/>
                  </a:moveTo>
                  <a:cubicBezTo>
                    <a:pt x="843996" y="1052025"/>
                    <a:pt x="835589" y="1122051"/>
                    <a:pt x="819580" y="1189683"/>
                  </a:cubicBezTo>
                  <a:lnTo>
                    <a:pt x="792250" y="1281569"/>
                  </a:lnTo>
                  <a:lnTo>
                    <a:pt x="399663" y="797757"/>
                  </a:lnTo>
                  <a:lnTo>
                    <a:pt x="591658" y="797757"/>
                  </a:lnTo>
                  <a:lnTo>
                    <a:pt x="537693" y="640930"/>
                  </a:lnTo>
                  <a:lnTo>
                    <a:pt x="510950" y="587750"/>
                  </a:lnTo>
                  <a:lnTo>
                    <a:pt x="453042" y="480919"/>
                  </a:lnTo>
                  <a:lnTo>
                    <a:pt x="413572" y="424370"/>
                  </a:lnTo>
                  <a:lnTo>
                    <a:pt x="346208" y="337611"/>
                  </a:lnTo>
                  <a:lnTo>
                    <a:pt x="297471" y="285466"/>
                  </a:lnTo>
                  <a:lnTo>
                    <a:pt x="219219" y="212820"/>
                  </a:lnTo>
                  <a:lnTo>
                    <a:pt x="163896" y="168327"/>
                  </a:lnTo>
                  <a:lnTo>
                    <a:pt x="73322" y="108226"/>
                  </a:lnTo>
                  <a:lnTo>
                    <a:pt x="14942" y="73637"/>
                  </a:lnTo>
                  <a:lnTo>
                    <a:pt x="0" y="66931"/>
                  </a:lnTo>
                  <a:lnTo>
                    <a:pt x="63814" y="40586"/>
                  </a:lnTo>
                  <a:lnTo>
                    <a:pt x="37261" y="0"/>
                  </a:lnTo>
                  <a:lnTo>
                    <a:pt x="110001" y="23016"/>
                  </a:lnTo>
                  <a:cubicBezTo>
                    <a:pt x="541339" y="180734"/>
                    <a:pt x="843996" y="549963"/>
                    <a:pt x="843996" y="980302"/>
                  </a:cubicBezTo>
                  <a:close/>
                </a:path>
              </a:pathLst>
            </a:custGeom>
            <a:solidFill>
              <a:srgbClr val="AC08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EC93FFC-F153-4279-9D06-A9B6EF42435D}"/>
              </a:ext>
            </a:extLst>
          </p:cNvPr>
          <p:cNvCxnSpPr>
            <a:cxnSpLocks/>
          </p:cNvCxnSpPr>
          <p:nvPr/>
        </p:nvCxnSpPr>
        <p:spPr>
          <a:xfrm flipV="1">
            <a:off x="7299676" y="1827547"/>
            <a:ext cx="353474" cy="24566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31D55DE-78EA-490F-A7B4-3334D1CAEBE1}"/>
              </a:ext>
            </a:extLst>
          </p:cNvPr>
          <p:cNvCxnSpPr>
            <a:cxnSpLocks/>
          </p:cNvCxnSpPr>
          <p:nvPr/>
        </p:nvCxnSpPr>
        <p:spPr>
          <a:xfrm flipV="1">
            <a:off x="7731755" y="4232727"/>
            <a:ext cx="458232" cy="26831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E5C2F7C-A48C-4968-A5B6-8194DD68FF85}"/>
              </a:ext>
            </a:extLst>
          </p:cNvPr>
          <p:cNvCxnSpPr>
            <a:cxnSpLocks/>
          </p:cNvCxnSpPr>
          <p:nvPr/>
        </p:nvCxnSpPr>
        <p:spPr>
          <a:xfrm>
            <a:off x="4584006" y="1221661"/>
            <a:ext cx="455246" cy="54346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798051F-F6DA-4696-8EE7-178D2060AB87}"/>
              </a:ext>
            </a:extLst>
          </p:cNvPr>
          <p:cNvCxnSpPr>
            <a:cxnSpLocks/>
          </p:cNvCxnSpPr>
          <p:nvPr/>
        </p:nvCxnSpPr>
        <p:spPr>
          <a:xfrm>
            <a:off x="3896446" y="3797238"/>
            <a:ext cx="388445" cy="16382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7C5EAA8-8B62-4521-9E21-3B87F2BFD670}"/>
              </a:ext>
            </a:extLst>
          </p:cNvPr>
          <p:cNvCxnSpPr>
            <a:cxnSpLocks/>
          </p:cNvCxnSpPr>
          <p:nvPr/>
        </p:nvCxnSpPr>
        <p:spPr>
          <a:xfrm>
            <a:off x="4765865" y="5144826"/>
            <a:ext cx="650230" cy="2603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BFC7923-C563-4945-9EF1-01A8C207E836}"/>
              </a:ext>
            </a:extLst>
          </p:cNvPr>
          <p:cNvCxnSpPr>
            <a:cxnSpLocks/>
          </p:cNvCxnSpPr>
          <p:nvPr/>
        </p:nvCxnSpPr>
        <p:spPr>
          <a:xfrm>
            <a:off x="7644691" y="1827547"/>
            <a:ext cx="55476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6C0CD5D-47E8-4489-B932-7E786CFF4067}"/>
              </a:ext>
            </a:extLst>
          </p:cNvPr>
          <p:cNvCxnSpPr>
            <a:cxnSpLocks/>
          </p:cNvCxnSpPr>
          <p:nvPr/>
        </p:nvCxnSpPr>
        <p:spPr>
          <a:xfrm>
            <a:off x="8189987" y="4232727"/>
            <a:ext cx="55476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327ED57-BC07-4652-AADA-24C7EF3ABFE5}"/>
              </a:ext>
            </a:extLst>
          </p:cNvPr>
          <p:cNvCxnSpPr>
            <a:cxnSpLocks/>
          </p:cNvCxnSpPr>
          <p:nvPr/>
        </p:nvCxnSpPr>
        <p:spPr>
          <a:xfrm>
            <a:off x="4029238" y="1221661"/>
            <a:ext cx="55476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1DCEBFF-7920-4187-8951-AF59A3129CA9}"/>
              </a:ext>
            </a:extLst>
          </p:cNvPr>
          <p:cNvCxnSpPr>
            <a:cxnSpLocks/>
          </p:cNvCxnSpPr>
          <p:nvPr/>
        </p:nvCxnSpPr>
        <p:spPr>
          <a:xfrm>
            <a:off x="3355232" y="3797238"/>
            <a:ext cx="55476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9288A99-548D-4FEB-A2F8-16606FEB63E1}"/>
              </a:ext>
            </a:extLst>
          </p:cNvPr>
          <p:cNvCxnSpPr>
            <a:cxnSpLocks/>
          </p:cNvCxnSpPr>
          <p:nvPr/>
        </p:nvCxnSpPr>
        <p:spPr>
          <a:xfrm>
            <a:off x="4373534" y="5144826"/>
            <a:ext cx="39620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C4A0D961-75DA-43CC-ABB0-DCCEFA63A9E9}"/>
              </a:ext>
            </a:extLst>
          </p:cNvPr>
          <p:cNvSpPr/>
          <p:nvPr/>
        </p:nvSpPr>
        <p:spPr>
          <a:xfrm>
            <a:off x="3973992" y="1175941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A304B56-F9A8-4A11-BDC9-E7D5FC03756E}"/>
              </a:ext>
            </a:extLst>
          </p:cNvPr>
          <p:cNvSpPr/>
          <p:nvPr/>
        </p:nvSpPr>
        <p:spPr>
          <a:xfrm>
            <a:off x="3313953" y="3751518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C5F4147-22C7-4C84-B8DE-983BED64373E}"/>
              </a:ext>
            </a:extLst>
          </p:cNvPr>
          <p:cNvSpPr/>
          <p:nvPr/>
        </p:nvSpPr>
        <p:spPr>
          <a:xfrm>
            <a:off x="8182178" y="1787665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2D3C1DF-A6F8-43E4-9B98-6361655794D9}"/>
              </a:ext>
            </a:extLst>
          </p:cNvPr>
          <p:cNvSpPr/>
          <p:nvPr/>
        </p:nvSpPr>
        <p:spPr>
          <a:xfrm>
            <a:off x="4318702" y="5105077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C5AFF3D-C2AA-470B-96FC-CB87D65A959E}"/>
              </a:ext>
            </a:extLst>
          </p:cNvPr>
          <p:cNvSpPr/>
          <p:nvPr/>
        </p:nvSpPr>
        <p:spPr>
          <a:xfrm>
            <a:off x="8699035" y="4187007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CD3C54AF-E375-4C84-9606-2299C197CE02}"/>
              </a:ext>
            </a:extLst>
          </p:cNvPr>
          <p:cNvSpPr txBox="1">
            <a:spLocks/>
          </p:cNvSpPr>
          <p:nvPr/>
        </p:nvSpPr>
        <p:spPr>
          <a:xfrm>
            <a:off x="8366823" y="1594752"/>
            <a:ext cx="2748321" cy="461623"/>
          </a:xfrm>
          <a:prstGeom prst="rect">
            <a:avLst/>
          </a:prstGeom>
        </p:spPr>
        <p:txBody>
          <a:bodyPr lIns="0">
            <a:normAutofit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296DDB"/>
                </a:solidFill>
              </a:rPr>
              <a:t>Device Measurements</a:t>
            </a:r>
          </a:p>
        </p:txBody>
      </p:sp>
      <p:sp>
        <p:nvSpPr>
          <p:cNvPr id="86" name="Text Placeholder 3">
            <a:extLst>
              <a:ext uri="{FF2B5EF4-FFF2-40B4-BE49-F238E27FC236}">
                <a16:creationId xmlns:a16="http://schemas.microsoft.com/office/drawing/2014/main" id="{1E1D2793-0CD3-4C82-8EE8-EC8452EBB801}"/>
              </a:ext>
            </a:extLst>
          </p:cNvPr>
          <p:cNvSpPr txBox="1">
            <a:spLocks/>
          </p:cNvSpPr>
          <p:nvPr/>
        </p:nvSpPr>
        <p:spPr>
          <a:xfrm>
            <a:off x="8853799" y="4023363"/>
            <a:ext cx="1953265" cy="383167"/>
          </a:xfrm>
          <a:prstGeom prst="rect">
            <a:avLst/>
          </a:prstGeom>
        </p:spPr>
        <p:txBody>
          <a:bodyPr lIns="0">
            <a:normAutofit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3DADC3"/>
                </a:solidFill>
              </a:rPr>
              <a:t>Data Collection</a:t>
            </a:r>
          </a:p>
        </p:txBody>
      </p:sp>
      <p:sp>
        <p:nvSpPr>
          <p:cNvPr id="87" name="Text Placeholder 3">
            <a:extLst>
              <a:ext uri="{FF2B5EF4-FFF2-40B4-BE49-F238E27FC236}">
                <a16:creationId xmlns:a16="http://schemas.microsoft.com/office/drawing/2014/main" id="{A428E5B9-2731-4B8F-9A89-001AC268CEA2}"/>
              </a:ext>
            </a:extLst>
          </p:cNvPr>
          <p:cNvSpPr txBox="1">
            <a:spLocks/>
          </p:cNvSpPr>
          <p:nvPr/>
        </p:nvSpPr>
        <p:spPr>
          <a:xfrm>
            <a:off x="2180034" y="4926509"/>
            <a:ext cx="2164070" cy="353413"/>
          </a:xfrm>
          <a:prstGeom prst="rect">
            <a:avLst/>
          </a:prstGeom>
        </p:spPr>
        <p:txBody>
          <a:bodyPr lIns="0">
            <a:normAutofit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b="1" dirty="0">
                <a:solidFill>
                  <a:srgbClr val="4DA551"/>
                </a:solidFill>
              </a:rPr>
              <a:t>Data Analytics</a:t>
            </a:r>
          </a:p>
        </p:txBody>
      </p:sp>
      <p:sp>
        <p:nvSpPr>
          <p:cNvPr id="88" name="Text Placeholder 3">
            <a:extLst>
              <a:ext uri="{FF2B5EF4-FFF2-40B4-BE49-F238E27FC236}">
                <a16:creationId xmlns:a16="http://schemas.microsoft.com/office/drawing/2014/main" id="{1761A03A-AF37-4C01-99FF-C670798C17CA}"/>
              </a:ext>
            </a:extLst>
          </p:cNvPr>
          <p:cNvSpPr txBox="1">
            <a:spLocks/>
          </p:cNvSpPr>
          <p:nvPr/>
        </p:nvSpPr>
        <p:spPr>
          <a:xfrm>
            <a:off x="1216385" y="3577572"/>
            <a:ext cx="2129260" cy="511222"/>
          </a:xfrm>
          <a:prstGeom prst="rect">
            <a:avLst/>
          </a:prstGeom>
        </p:spPr>
        <p:txBody>
          <a:bodyPr lIns="0">
            <a:normAutofit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b="1" dirty="0">
                <a:solidFill>
                  <a:srgbClr val="FA7A40"/>
                </a:solidFill>
              </a:rPr>
              <a:t>Review Information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78285E2-47B1-4918-B1E0-4F9A34EAD0C5}"/>
              </a:ext>
            </a:extLst>
          </p:cNvPr>
          <p:cNvSpPr txBox="1">
            <a:spLocks/>
          </p:cNvSpPr>
          <p:nvPr/>
        </p:nvSpPr>
        <p:spPr>
          <a:xfrm>
            <a:off x="1569484" y="977381"/>
            <a:ext cx="2423032" cy="409834"/>
          </a:xfrm>
          <a:prstGeom prst="rect">
            <a:avLst/>
          </a:prstGeom>
        </p:spPr>
        <p:txBody>
          <a:bodyPr lIns="0">
            <a:normAutofit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b="1" dirty="0">
                <a:solidFill>
                  <a:srgbClr val="F20C53"/>
                </a:solidFill>
              </a:rPr>
              <a:t>Respond &amp; Change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152D84D6-2912-4814-BA95-3F45A0042461}"/>
              </a:ext>
            </a:extLst>
          </p:cNvPr>
          <p:cNvSpPr txBox="1">
            <a:spLocks/>
          </p:cNvSpPr>
          <p:nvPr/>
        </p:nvSpPr>
        <p:spPr>
          <a:xfrm>
            <a:off x="8851435" y="4345128"/>
            <a:ext cx="2849225" cy="826462"/>
          </a:xfrm>
          <a:prstGeom prst="rect">
            <a:avLst/>
          </a:prstGeom>
        </p:spPr>
        <p:txBody>
          <a:bodyPr lIns="0">
            <a:normAutofit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dirty="0"/>
              <a:t>External server collects data and store in a local database.</a:t>
            </a:r>
          </a:p>
        </p:txBody>
      </p:sp>
      <p:sp>
        <p:nvSpPr>
          <p:cNvPr id="92" name="Text Placeholder 3">
            <a:extLst>
              <a:ext uri="{FF2B5EF4-FFF2-40B4-BE49-F238E27FC236}">
                <a16:creationId xmlns:a16="http://schemas.microsoft.com/office/drawing/2014/main" id="{43B1EC04-6532-44E0-B049-0246C165B8B9}"/>
              </a:ext>
            </a:extLst>
          </p:cNvPr>
          <p:cNvSpPr txBox="1">
            <a:spLocks/>
          </p:cNvSpPr>
          <p:nvPr/>
        </p:nvSpPr>
        <p:spPr>
          <a:xfrm>
            <a:off x="1689255" y="5279922"/>
            <a:ext cx="2706055" cy="1053183"/>
          </a:xfrm>
          <a:prstGeom prst="rect">
            <a:avLst/>
          </a:prstGeom>
        </p:spPr>
        <p:txBody>
          <a:bodyPr lIns="0">
            <a:normAutofit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dirty="0"/>
              <a:t>Computation and analytics are performed locally, or in the cloud, to turn the data into valuable information.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90197CF3-328B-4C19-98D4-DD13B21E8965}"/>
              </a:ext>
            </a:extLst>
          </p:cNvPr>
          <p:cNvSpPr txBox="1">
            <a:spLocks/>
          </p:cNvSpPr>
          <p:nvPr/>
        </p:nvSpPr>
        <p:spPr>
          <a:xfrm>
            <a:off x="947197" y="3894378"/>
            <a:ext cx="2547042" cy="1008004"/>
          </a:xfrm>
          <a:prstGeom prst="rect">
            <a:avLst/>
          </a:prstGeom>
        </p:spPr>
        <p:txBody>
          <a:bodyPr lIns="0">
            <a:normAutofit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dirty="0"/>
              <a:t>Users or other software utilize the information to make more informed decisions.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1B5ED753-C7A2-44F9-9466-E0FAA56D6FC3}"/>
              </a:ext>
            </a:extLst>
          </p:cNvPr>
          <p:cNvSpPr txBox="1">
            <a:spLocks/>
          </p:cNvSpPr>
          <p:nvPr/>
        </p:nvSpPr>
        <p:spPr>
          <a:xfrm>
            <a:off x="1230528" y="1306061"/>
            <a:ext cx="2684548" cy="2523990"/>
          </a:xfrm>
          <a:prstGeom prst="rect">
            <a:avLst/>
          </a:prstGeom>
        </p:spPr>
        <p:txBody>
          <a:bodyPr lIns="0">
            <a:normAutofit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dirty="0"/>
              <a:t>Users or devices make changes to </a:t>
            </a:r>
            <a:r>
              <a:rPr lang="en-US" b="1" dirty="0"/>
              <a:t>improve workflow</a:t>
            </a:r>
            <a:r>
              <a:rPr lang="en-US" dirty="0"/>
              <a:t>:</a:t>
            </a:r>
          </a:p>
          <a:p>
            <a:r>
              <a:rPr lang="en-US" dirty="0"/>
              <a:t>Reduce errors</a:t>
            </a:r>
          </a:p>
          <a:p>
            <a:r>
              <a:rPr lang="en-US" dirty="0"/>
              <a:t>Find points of failure</a:t>
            </a:r>
          </a:p>
          <a:p>
            <a:r>
              <a:rPr lang="en-US" dirty="0"/>
              <a:t>Reduce downtime</a:t>
            </a:r>
          </a:p>
          <a:p>
            <a:r>
              <a:rPr lang="en-US" dirty="0"/>
              <a:t>Increase quality</a:t>
            </a:r>
          </a:p>
          <a:p>
            <a:r>
              <a:rPr lang="en-US" dirty="0"/>
              <a:t>Increase performance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DF81348-332D-48FF-9F69-634DC0E11985}"/>
              </a:ext>
            </a:extLst>
          </p:cNvPr>
          <p:cNvCxnSpPr>
            <a:cxnSpLocks/>
          </p:cNvCxnSpPr>
          <p:nvPr/>
        </p:nvCxnSpPr>
        <p:spPr>
          <a:xfrm>
            <a:off x="8373173" y="1936304"/>
            <a:ext cx="3264092" cy="0"/>
          </a:xfrm>
          <a:prstGeom prst="line">
            <a:avLst/>
          </a:prstGeom>
          <a:ln w="38100">
            <a:solidFill>
              <a:srgbClr val="296DD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072322B-53F4-4F73-A6D0-7D7CCBB9808C}"/>
              </a:ext>
            </a:extLst>
          </p:cNvPr>
          <p:cNvCxnSpPr>
            <a:cxnSpLocks/>
          </p:cNvCxnSpPr>
          <p:nvPr/>
        </p:nvCxnSpPr>
        <p:spPr>
          <a:xfrm>
            <a:off x="8857467" y="4349430"/>
            <a:ext cx="2684259" cy="0"/>
          </a:xfrm>
          <a:prstGeom prst="line">
            <a:avLst/>
          </a:prstGeom>
          <a:ln w="38100">
            <a:solidFill>
              <a:srgbClr val="3DAD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0184FCF-83B9-4F7A-878F-1600A33831B9}"/>
              </a:ext>
            </a:extLst>
          </p:cNvPr>
          <p:cNvCxnSpPr>
            <a:cxnSpLocks/>
          </p:cNvCxnSpPr>
          <p:nvPr/>
        </p:nvCxnSpPr>
        <p:spPr>
          <a:xfrm>
            <a:off x="1689255" y="5253722"/>
            <a:ext cx="2571028" cy="0"/>
          </a:xfrm>
          <a:prstGeom prst="line">
            <a:avLst/>
          </a:prstGeom>
          <a:ln w="38100">
            <a:solidFill>
              <a:srgbClr val="4DA5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C09BEC1-CDE5-47B3-9739-981A5A3A3DD3}"/>
              </a:ext>
            </a:extLst>
          </p:cNvPr>
          <p:cNvCxnSpPr>
            <a:cxnSpLocks/>
          </p:cNvCxnSpPr>
          <p:nvPr/>
        </p:nvCxnSpPr>
        <p:spPr>
          <a:xfrm>
            <a:off x="947197" y="3883455"/>
            <a:ext cx="2316724" cy="0"/>
          </a:xfrm>
          <a:prstGeom prst="line">
            <a:avLst/>
          </a:prstGeom>
          <a:ln w="38100">
            <a:solidFill>
              <a:srgbClr val="FA7A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6B7B03E-AEF5-49BF-B615-ED42FC77AB1A}"/>
              </a:ext>
            </a:extLst>
          </p:cNvPr>
          <p:cNvCxnSpPr>
            <a:cxnSpLocks/>
          </p:cNvCxnSpPr>
          <p:nvPr/>
        </p:nvCxnSpPr>
        <p:spPr>
          <a:xfrm>
            <a:off x="1216385" y="1320144"/>
            <a:ext cx="2698783" cy="0"/>
          </a:xfrm>
          <a:prstGeom prst="line">
            <a:avLst/>
          </a:prstGeom>
          <a:ln w="38100">
            <a:solidFill>
              <a:srgbClr val="F20C5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ADEE0908-B5F2-479B-8584-3C1717BFFFF4}"/>
              </a:ext>
            </a:extLst>
          </p:cNvPr>
          <p:cNvSpPr txBox="1">
            <a:spLocks/>
          </p:cNvSpPr>
          <p:nvPr/>
        </p:nvSpPr>
        <p:spPr>
          <a:xfrm>
            <a:off x="4810130" y="2982448"/>
            <a:ext cx="2380761" cy="1268077"/>
          </a:xfrm>
          <a:prstGeom prst="rect">
            <a:avLst/>
          </a:prstGeom>
        </p:spPr>
        <p:txBody>
          <a:bodyPr lIns="0">
            <a:normAutofit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it Works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4863143A-8DFB-4891-9E01-F770EF228F23}"/>
              </a:ext>
            </a:extLst>
          </p:cNvPr>
          <p:cNvSpPr txBox="1">
            <a:spLocks/>
          </p:cNvSpPr>
          <p:nvPr/>
        </p:nvSpPr>
        <p:spPr>
          <a:xfrm>
            <a:off x="8391482" y="1956949"/>
            <a:ext cx="3150244" cy="1028997"/>
          </a:xfrm>
          <a:prstGeom prst="rect">
            <a:avLst/>
          </a:prstGeom>
        </p:spPr>
        <p:txBody>
          <a:bodyPr lIns="0">
            <a:normAutofit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Connected devices on production lines, take measurements of real-world data.</a:t>
            </a:r>
          </a:p>
        </p:txBody>
      </p:sp>
    </p:spTree>
    <p:extLst>
      <p:ext uri="{BB962C8B-B14F-4D97-AF65-F5344CB8AC3E}">
        <p14:creationId xmlns:p14="http://schemas.microsoft.com/office/powerpoint/2010/main" val="3396928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15E91-0AEA-4417-88A0-FC15DBE0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1DBAC-5626-44C4-A4B3-E4D9BED35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01137"/>
            <a:ext cx="5713615" cy="3802136"/>
          </a:xfrm>
        </p:spPr>
        <p:txBody>
          <a:bodyPr/>
          <a:lstStyle/>
          <a:p>
            <a:r>
              <a:rPr lang="en-US" dirty="0"/>
              <a:t>YCP supports the following robot controllers:</a:t>
            </a:r>
          </a:p>
          <a:p>
            <a:pPr lvl="1"/>
            <a:r>
              <a:rPr lang="en-US" dirty="0"/>
              <a:t>DX100*</a:t>
            </a:r>
          </a:p>
          <a:p>
            <a:pPr lvl="1"/>
            <a:r>
              <a:rPr lang="en-US" dirty="0"/>
              <a:t>DX200</a:t>
            </a:r>
          </a:p>
          <a:p>
            <a:pPr lvl="1"/>
            <a:endParaRPr lang="en-US" dirty="0"/>
          </a:p>
          <a:p>
            <a:r>
              <a:rPr lang="en-US" dirty="0"/>
              <a:t>The following Motion Controllers are also supported:</a:t>
            </a:r>
          </a:p>
          <a:p>
            <a:pPr lvl="1"/>
            <a:r>
              <a:rPr lang="en-US" dirty="0"/>
              <a:t>MP3200</a:t>
            </a:r>
          </a:p>
          <a:p>
            <a:pPr lvl="1"/>
            <a:r>
              <a:rPr lang="en-US" dirty="0"/>
              <a:t>MP3300</a:t>
            </a:r>
          </a:p>
          <a:p>
            <a:pPr lvl="1"/>
            <a:endParaRPr lang="en-US" dirty="0"/>
          </a:p>
          <a:p>
            <a:r>
              <a:rPr lang="en-US" dirty="0"/>
              <a:t>The optimal starting factory size is between 10-15 robot controllers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47422A-4ECE-4B81-9D87-3F06E7B1F65F}"/>
              </a:ext>
            </a:extLst>
          </p:cNvPr>
          <p:cNvSpPr txBox="1">
            <a:spLocks/>
          </p:cNvSpPr>
          <p:nvPr/>
        </p:nvSpPr>
        <p:spPr>
          <a:xfrm>
            <a:off x="710278" y="5200069"/>
            <a:ext cx="8664632" cy="1117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 algn="l" defTabSz="914400" rtl="0" eaLnBrk="1" latinLnBrk="0" hangingPunct="1">
              <a:lnSpc>
                <a:spcPts val="2100"/>
              </a:lnSpc>
              <a:spcBef>
                <a:spcPts val="1000"/>
              </a:spcBef>
              <a:buClr>
                <a:srgbClr val="0066B3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71450" algn="l" defTabSz="914400" rtl="0" eaLnBrk="1" latinLnBrk="0" hangingPunct="1">
              <a:lnSpc>
                <a:spcPts val="21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63" indent="-168275" algn="l" defTabSz="914400" rtl="0" eaLnBrk="1" latinLnBrk="0" hangingPunct="1">
              <a:lnSpc>
                <a:spcPts val="21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66688" algn="l" defTabSz="914400" rtl="0" eaLnBrk="1" latinLnBrk="0" hangingPunct="1">
              <a:lnSpc>
                <a:spcPts val="21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1450" algn="l" defTabSz="914400" rtl="0" eaLnBrk="1" latinLnBrk="0" hangingPunct="1">
              <a:lnSpc>
                <a:spcPts val="21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suggested maximum number of connected devices (50) may differ based on the data collection, analytic requirements, and installed hardware.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*: Some reduced functionality 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03DADE-32DF-447E-B91B-A1FE00EB9151}"/>
              </a:ext>
            </a:extLst>
          </p:cNvPr>
          <p:cNvSpPr txBox="1">
            <a:spLocks/>
          </p:cNvSpPr>
          <p:nvPr/>
        </p:nvSpPr>
        <p:spPr>
          <a:xfrm>
            <a:off x="2331440" y="1911814"/>
            <a:ext cx="3007176" cy="919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 algn="l" defTabSz="914400" rtl="0" eaLnBrk="1" latinLnBrk="0" hangingPunct="1">
              <a:lnSpc>
                <a:spcPts val="2100"/>
              </a:lnSpc>
              <a:spcBef>
                <a:spcPts val="1000"/>
              </a:spcBef>
              <a:buClr>
                <a:srgbClr val="0066B3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71450" algn="l" defTabSz="914400" rtl="0" eaLnBrk="1" latinLnBrk="0" hangingPunct="1">
              <a:lnSpc>
                <a:spcPts val="21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63" indent="-168275" algn="l" defTabSz="914400" rtl="0" eaLnBrk="1" latinLnBrk="0" hangingPunct="1">
              <a:lnSpc>
                <a:spcPts val="21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66688" algn="l" defTabSz="914400" rtl="0" eaLnBrk="1" latinLnBrk="0" hangingPunct="1">
              <a:lnSpc>
                <a:spcPts val="21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1450" algn="l" defTabSz="914400" rtl="0" eaLnBrk="1" latinLnBrk="0" hangingPunct="1">
              <a:lnSpc>
                <a:spcPts val="21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YRC1000</a:t>
            </a:r>
          </a:p>
          <a:p>
            <a:pPr lvl="1"/>
            <a:r>
              <a:rPr lang="en-US" dirty="0"/>
              <a:t>YRC1000 micro</a:t>
            </a:r>
          </a:p>
          <a:p>
            <a:pPr lvl="1"/>
            <a:endParaRPr lang="en-US" dirty="0"/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39D3B695-2D4E-40C1-8946-E83C89BC7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9" t="9877" r="10117" b="10319"/>
          <a:stretch/>
        </p:blipFill>
        <p:spPr bwMode="auto">
          <a:xfrm>
            <a:off x="8369005" y="1645503"/>
            <a:ext cx="1159787" cy="142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51DFE9BB-7A4D-4BDA-9130-0FD3E3778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6" t="771" r="13869"/>
          <a:stretch/>
        </p:blipFill>
        <p:spPr bwMode="auto">
          <a:xfrm>
            <a:off x="7102909" y="1601137"/>
            <a:ext cx="1154435" cy="142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00D5DAAD-4927-45B5-80EA-CC3464CC9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453" y="2019290"/>
            <a:ext cx="1051156" cy="9765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CAA81A-65EF-4AB2-9EEA-FEF796553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5491" y="2571493"/>
            <a:ext cx="744399" cy="529862"/>
          </a:xfrm>
          <a:prstGeom prst="rect">
            <a:avLst/>
          </a:prstGeom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C2D9CA09-02F5-4DF0-AC3F-579277DE4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84" y="3417081"/>
            <a:ext cx="1659318" cy="12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2482AD2C-463D-4D38-BC13-BAE94F8A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898" y="3461447"/>
            <a:ext cx="1356593" cy="102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DA9870E-62CD-450D-ACA9-F27CFC22A855}"/>
              </a:ext>
            </a:extLst>
          </p:cNvPr>
          <p:cNvSpPr txBox="1">
            <a:spLocks/>
          </p:cNvSpPr>
          <p:nvPr/>
        </p:nvSpPr>
        <p:spPr>
          <a:xfrm>
            <a:off x="548640" y="1029854"/>
            <a:ext cx="11220680" cy="64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100"/>
              </a:lnSpc>
              <a:spcBef>
                <a:spcPts val="0"/>
              </a:spcBef>
              <a:buClr>
                <a:srgbClr val="0066B3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rgbClr val="0066B3"/>
                </a:solidFill>
                <a:latin typeface="+mn-lt"/>
                <a:ea typeface="+mn-ea"/>
                <a:cs typeface="+mn-cs"/>
              </a:defRPr>
            </a:lvl1pPr>
            <a:lvl2pPr marL="347663" indent="-168275" algn="l" defTabSz="914400" rtl="0" eaLnBrk="1" latinLnBrk="0" hangingPunct="1">
              <a:lnSpc>
                <a:spcPts val="21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rgbClr val="0066B3"/>
                </a:solidFill>
                <a:latin typeface="+mn-lt"/>
                <a:ea typeface="+mn-ea"/>
                <a:cs typeface="+mn-cs"/>
              </a:defRPr>
            </a:lvl2pPr>
            <a:lvl3pPr marL="517525" indent="-168275" algn="l" defTabSz="914400" rtl="0" eaLnBrk="1" latinLnBrk="0" hangingPunct="1">
              <a:lnSpc>
                <a:spcPts val="21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rgbClr val="0066B3"/>
                </a:solidFill>
                <a:latin typeface="+mn-lt"/>
                <a:ea typeface="+mn-ea"/>
                <a:cs typeface="+mn-cs"/>
              </a:defRPr>
            </a:lvl3pPr>
            <a:lvl4pPr marL="685800" indent="-169863" algn="l" defTabSz="914400" rtl="0" eaLnBrk="1" latinLnBrk="0" hangingPunct="1">
              <a:lnSpc>
                <a:spcPts val="21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rgbClr val="0066B3"/>
                </a:solidFill>
                <a:latin typeface="+mn-lt"/>
                <a:ea typeface="+mn-ea"/>
                <a:cs typeface="+mn-cs"/>
              </a:defRPr>
            </a:lvl4pPr>
            <a:lvl5pPr marL="854075" indent="-168275" algn="l" defTabSz="914400" rtl="0" eaLnBrk="1" latinLnBrk="0" hangingPunct="1">
              <a:lnSpc>
                <a:spcPts val="21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rgbClr val="0066B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Supported Controllers</a:t>
            </a:r>
          </a:p>
        </p:txBody>
      </p:sp>
    </p:spTree>
    <p:extLst>
      <p:ext uri="{BB962C8B-B14F-4D97-AF65-F5344CB8AC3E}">
        <p14:creationId xmlns:p14="http://schemas.microsoft.com/office/powerpoint/2010/main" val="4053775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3407E5B-7826-45EE-8E84-141474D67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743" y="1371601"/>
            <a:ext cx="4193506" cy="4535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115E91-0AEA-4417-88A0-FC15DBE0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1DBAC-5626-44C4-A4B3-E4D9BED35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440873"/>
            <a:ext cx="6821978" cy="505136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OS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Windows 10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Windows Server 2016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CPU</a:t>
            </a: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Core i7 4-Core Processor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(or equivalent)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GPU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Not required, but may be recommended based on analytics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Memory</a:t>
            </a: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16GB RAM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256GB SSD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(Primary)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1TB HD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(Recommended as secondary)</a:t>
            </a:r>
          </a:p>
          <a:p>
            <a:pPr lvl="1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600" b="1" dirty="0"/>
              <a:t>Cloud Servers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/>
              <a:t>A cloud-based server is not recommended due to the potential security risks to connected devices</a:t>
            </a:r>
            <a:endParaRPr lang="en-US" sz="1400" dirty="0"/>
          </a:p>
          <a:p>
            <a:pPr lvl="1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85D03-99D8-4F4D-8698-D34189B84E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0" y="1029854"/>
            <a:ext cx="11220680" cy="647689"/>
          </a:xfrm>
        </p:spPr>
        <p:txBody>
          <a:bodyPr/>
          <a:lstStyle/>
          <a:p>
            <a:r>
              <a:rPr lang="en-US" dirty="0"/>
              <a:t>Server Hardware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E0513D-E3BB-4FEC-8820-47D8DB99863A}"/>
              </a:ext>
            </a:extLst>
          </p:cNvPr>
          <p:cNvSpPr txBox="1"/>
          <p:nvPr/>
        </p:nvSpPr>
        <p:spPr>
          <a:xfrm>
            <a:off x="9531927" y="6062903"/>
            <a:ext cx="26600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Graphic Designed by </a:t>
            </a:r>
            <a:r>
              <a:rPr lang="en-US" sz="1050" dirty="0" err="1">
                <a:solidFill>
                  <a:schemeClr val="bg1">
                    <a:lumMod val="75000"/>
                  </a:schemeClr>
                </a:solidFill>
              </a:rPr>
              <a:t>fullvector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/ </a:t>
            </a:r>
            <a:r>
              <a:rPr lang="en-US" sz="1050" dirty="0" err="1">
                <a:solidFill>
                  <a:schemeClr val="bg1">
                    <a:lumMod val="75000"/>
                  </a:schemeClr>
                </a:solidFill>
              </a:rPr>
              <a:t>Freepik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49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15E91-0AEA-4417-88A0-FC15DBE0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1DBAC-5626-44C4-A4B3-E4D9BED35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520527"/>
            <a:ext cx="6246927" cy="485256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Device Network</a:t>
            </a:r>
          </a:p>
          <a:p>
            <a:r>
              <a:rPr lang="en-US" dirty="0"/>
              <a:t>Wired Gigabit or 100Mb ethernet connection</a:t>
            </a:r>
          </a:p>
          <a:p>
            <a:r>
              <a:rPr lang="en-US" dirty="0"/>
              <a:t>NAT capable routers can be used to isolate work-cell networks</a:t>
            </a:r>
          </a:p>
          <a:p>
            <a:r>
              <a:rPr lang="en-US" dirty="0"/>
              <a:t>Wireless device connections are not suggested due to possible instabilities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Client Network</a:t>
            </a:r>
          </a:p>
          <a:p>
            <a:r>
              <a:rPr lang="en-US" dirty="0"/>
              <a:t>Wired or Wi-Fi network capable</a:t>
            </a:r>
          </a:p>
          <a:p>
            <a:r>
              <a:rPr lang="en-US" dirty="0"/>
              <a:t>Internet connections can be achieved via secure VPN access (or equivalent)</a:t>
            </a:r>
          </a:p>
          <a:p>
            <a:r>
              <a:rPr lang="en-US" dirty="0"/>
              <a:t>Desktop PC, Laptop, and mobile devices are supported</a:t>
            </a:r>
          </a:p>
          <a:p>
            <a:r>
              <a:rPr lang="en-US" dirty="0"/>
              <a:t>Supported Web-Browsers: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40A4FF-B739-4B27-9022-1ECAD3D97C7D}"/>
              </a:ext>
            </a:extLst>
          </p:cNvPr>
          <p:cNvGrpSpPr/>
          <p:nvPr/>
        </p:nvGrpSpPr>
        <p:grpSpPr>
          <a:xfrm>
            <a:off x="6892234" y="1187154"/>
            <a:ext cx="4869034" cy="4852564"/>
            <a:chOff x="754893" y="1007967"/>
            <a:chExt cx="4869034" cy="48525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4CC0210-D097-4CD7-B094-3D4455A48246}"/>
                </a:ext>
              </a:extLst>
            </p:cNvPr>
            <p:cNvSpPr/>
            <p:nvPr/>
          </p:nvSpPr>
          <p:spPr>
            <a:xfrm>
              <a:off x="754893" y="1007967"/>
              <a:ext cx="4852564" cy="48525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Computer outline">
              <a:extLst>
                <a:ext uri="{FF2B5EF4-FFF2-40B4-BE49-F238E27FC236}">
                  <a16:creationId xmlns:a16="http://schemas.microsoft.com/office/drawing/2014/main" id="{D7A83A9D-B470-4B13-820D-F9807D4B1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51327" y="3939371"/>
              <a:ext cx="691473" cy="691473"/>
            </a:xfrm>
            <a:prstGeom prst="rect">
              <a:avLst/>
            </a:prstGeom>
          </p:spPr>
        </p:pic>
        <p:pic>
          <p:nvPicPr>
            <p:cNvPr id="8" name="Graphic 7" descr="Laptop outline">
              <a:extLst>
                <a:ext uri="{FF2B5EF4-FFF2-40B4-BE49-F238E27FC236}">
                  <a16:creationId xmlns:a16="http://schemas.microsoft.com/office/drawing/2014/main" id="{95DA5A3F-A7DF-40C4-9DEE-2D6FCDF7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63571" y="4691099"/>
              <a:ext cx="648570" cy="648570"/>
            </a:xfrm>
            <a:prstGeom prst="rect">
              <a:avLst/>
            </a:prstGeom>
          </p:spPr>
        </p:pic>
        <p:pic>
          <p:nvPicPr>
            <p:cNvPr id="9" name="Graphic 8" descr="Smart Phone outline">
              <a:extLst>
                <a:ext uri="{FF2B5EF4-FFF2-40B4-BE49-F238E27FC236}">
                  <a16:creationId xmlns:a16="http://schemas.microsoft.com/office/drawing/2014/main" id="{815B50AE-7E7D-430B-BF66-6E95F1DEF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09408" y="4676387"/>
              <a:ext cx="606314" cy="606314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C1A281-09AC-45F9-9A68-AFFC885040E9}"/>
                </a:ext>
              </a:extLst>
            </p:cNvPr>
            <p:cNvSpPr/>
            <p:nvPr/>
          </p:nvSpPr>
          <p:spPr>
            <a:xfrm>
              <a:off x="2438713" y="2648436"/>
              <a:ext cx="1523688" cy="1523688"/>
            </a:xfrm>
            <a:prstGeom prst="ellipse">
              <a:avLst/>
            </a:prstGeom>
            <a:solidFill>
              <a:srgbClr val="2D7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3431368-2B3E-432A-9517-881363C89142}"/>
                </a:ext>
              </a:extLst>
            </p:cNvPr>
            <p:cNvGrpSpPr/>
            <p:nvPr/>
          </p:nvGrpSpPr>
          <p:grpSpPr>
            <a:xfrm>
              <a:off x="3151086" y="2994936"/>
              <a:ext cx="712255" cy="541127"/>
              <a:chOff x="8135650" y="1842768"/>
              <a:chExt cx="1555198" cy="1181543"/>
            </a:xfrm>
          </p:grpSpPr>
          <p:pic>
            <p:nvPicPr>
              <p:cNvPr id="59" name="Graphic 58" descr="Database with solid fill">
                <a:extLst>
                  <a:ext uri="{FF2B5EF4-FFF2-40B4-BE49-F238E27FC236}">
                    <a16:creationId xmlns:a16="http://schemas.microsoft.com/office/drawing/2014/main" id="{F90479CB-04B3-4513-B65D-54AE7A419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462434" y="210991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0" name="Graphic 59" descr="Database outline">
                <a:extLst>
                  <a:ext uri="{FF2B5EF4-FFF2-40B4-BE49-F238E27FC236}">
                    <a16:creationId xmlns:a16="http://schemas.microsoft.com/office/drawing/2014/main" id="{498AEB66-C837-46F9-8291-406C24E48E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135650" y="184276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1" name="Graphic 60" descr="Database outline">
                <a:extLst>
                  <a:ext uri="{FF2B5EF4-FFF2-40B4-BE49-F238E27FC236}">
                    <a16:creationId xmlns:a16="http://schemas.microsoft.com/office/drawing/2014/main" id="{4F1851A7-4AEA-4196-86B7-A6FD310645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776448" y="1842768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12" name="Graphic 11" descr="Server with solid fill">
              <a:extLst>
                <a:ext uri="{FF2B5EF4-FFF2-40B4-BE49-F238E27FC236}">
                  <a16:creationId xmlns:a16="http://schemas.microsoft.com/office/drawing/2014/main" id="{93763513-3883-4FA3-AF40-695B936EB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613214" y="2979696"/>
              <a:ext cx="541127" cy="54112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4DEFB9-6929-4BF4-82DC-1032C39242EC}"/>
                </a:ext>
              </a:extLst>
            </p:cNvPr>
            <p:cNvSpPr txBox="1"/>
            <p:nvPr/>
          </p:nvSpPr>
          <p:spPr>
            <a:xfrm>
              <a:off x="2512140" y="3659711"/>
              <a:ext cx="1375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Centralized Edge Server</a:t>
              </a:r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77C72955-CBF7-484F-AD2C-9A372CB9C64A}"/>
                </a:ext>
              </a:extLst>
            </p:cNvPr>
            <p:cNvSpPr/>
            <p:nvPr/>
          </p:nvSpPr>
          <p:spPr>
            <a:xfrm>
              <a:off x="2800030" y="4652858"/>
              <a:ext cx="800062" cy="863199"/>
            </a:xfrm>
            <a:prstGeom prst="diamond">
              <a:avLst/>
            </a:prstGeom>
            <a:solidFill>
              <a:srgbClr val="2D7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03BB1670-0CD4-42F0-A289-D7453AC46C2E}"/>
                </a:ext>
              </a:extLst>
            </p:cNvPr>
            <p:cNvSpPr/>
            <p:nvPr/>
          </p:nvSpPr>
          <p:spPr>
            <a:xfrm>
              <a:off x="1092436" y="2982116"/>
              <a:ext cx="800062" cy="863199"/>
            </a:xfrm>
            <a:prstGeom prst="diamond">
              <a:avLst/>
            </a:prstGeom>
            <a:solidFill>
              <a:srgbClr val="2D7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Wireless router with solid fill">
              <a:extLst>
                <a:ext uri="{FF2B5EF4-FFF2-40B4-BE49-F238E27FC236}">
                  <a16:creationId xmlns:a16="http://schemas.microsoft.com/office/drawing/2014/main" id="{81B72A4F-5163-4E73-A2FA-169218BAE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985501" y="4855413"/>
              <a:ext cx="427288" cy="427288"/>
            </a:xfrm>
            <a:prstGeom prst="rect">
              <a:avLst/>
            </a:prstGeom>
          </p:spPr>
        </p:pic>
        <p:pic>
          <p:nvPicPr>
            <p:cNvPr id="17" name="Graphic 16" descr="Laptop outline">
              <a:extLst>
                <a:ext uri="{FF2B5EF4-FFF2-40B4-BE49-F238E27FC236}">
                  <a16:creationId xmlns:a16="http://schemas.microsoft.com/office/drawing/2014/main" id="{4F6FBBB9-B094-4399-AD26-0AECC55F0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76213" y="4034060"/>
              <a:ext cx="648570" cy="648570"/>
            </a:xfrm>
            <a:prstGeom prst="rect">
              <a:avLst/>
            </a:prstGeom>
          </p:spPr>
        </p:pic>
        <p:pic>
          <p:nvPicPr>
            <p:cNvPr id="18" name="Graphic 17" descr="Robot Hand outline">
              <a:extLst>
                <a:ext uri="{FF2B5EF4-FFF2-40B4-BE49-F238E27FC236}">
                  <a16:creationId xmlns:a16="http://schemas.microsoft.com/office/drawing/2014/main" id="{1EFA4260-D894-4DBB-8980-A1E7E074F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459378" y="2217112"/>
              <a:ext cx="510016" cy="510016"/>
            </a:xfrm>
            <a:prstGeom prst="rect">
              <a:avLst/>
            </a:prstGeom>
          </p:spPr>
        </p:pic>
        <p:pic>
          <p:nvPicPr>
            <p:cNvPr id="19" name="Graphic 18" descr="Security camera outline">
              <a:extLst>
                <a:ext uri="{FF2B5EF4-FFF2-40B4-BE49-F238E27FC236}">
                  <a16:creationId xmlns:a16="http://schemas.microsoft.com/office/drawing/2014/main" id="{0C3F623D-27CC-4D5C-9CCD-6E720245C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64383" y="1582465"/>
              <a:ext cx="510604" cy="510604"/>
            </a:xfrm>
            <a:prstGeom prst="rect">
              <a:avLst/>
            </a:prstGeom>
          </p:spPr>
        </p:pic>
        <p:pic>
          <p:nvPicPr>
            <p:cNvPr id="20" name="Graphic 19" descr="Network diagram with solid fill">
              <a:extLst>
                <a:ext uri="{FF2B5EF4-FFF2-40B4-BE49-F238E27FC236}">
                  <a16:creationId xmlns:a16="http://schemas.microsoft.com/office/drawing/2014/main" id="{E59395B8-95AA-4AC1-AFDF-04B7624D2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305640" y="3186863"/>
              <a:ext cx="453704" cy="453704"/>
            </a:xfrm>
            <a:prstGeom prst="rect">
              <a:avLst/>
            </a:prstGeom>
          </p:spPr>
        </p:pic>
        <p:pic>
          <p:nvPicPr>
            <p:cNvPr id="21" name="Graphic 20" descr="Scatterplot with solid fill">
              <a:extLst>
                <a:ext uri="{FF2B5EF4-FFF2-40B4-BE49-F238E27FC236}">
                  <a16:creationId xmlns:a16="http://schemas.microsoft.com/office/drawing/2014/main" id="{33F535AE-57C2-4FFB-B507-009620CAA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008858" y="4888500"/>
              <a:ext cx="206388" cy="206388"/>
            </a:xfrm>
            <a:prstGeom prst="rect">
              <a:avLst/>
            </a:prstGeom>
          </p:spPr>
        </p:pic>
        <p:pic>
          <p:nvPicPr>
            <p:cNvPr id="22" name="Graphic 21" descr="Signal with solid fill">
              <a:extLst>
                <a:ext uri="{FF2B5EF4-FFF2-40B4-BE49-F238E27FC236}">
                  <a16:creationId xmlns:a16="http://schemas.microsoft.com/office/drawing/2014/main" id="{E8EC8E45-B8E8-4B34-89F0-83B58FF88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675716" y="4212203"/>
              <a:ext cx="227225" cy="227225"/>
            </a:xfrm>
            <a:prstGeom prst="rect">
              <a:avLst/>
            </a:prstGeom>
          </p:spPr>
        </p:pic>
        <p:pic>
          <p:nvPicPr>
            <p:cNvPr id="23" name="Graphic 22" descr="Pie chart with solid fill">
              <a:extLst>
                <a:ext uri="{FF2B5EF4-FFF2-40B4-BE49-F238E27FC236}">
                  <a16:creationId xmlns:a16="http://schemas.microsoft.com/office/drawing/2014/main" id="{0487155C-C3D6-4D0D-A4B1-34FF533DF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081212" y="4878462"/>
              <a:ext cx="219985" cy="219985"/>
            </a:xfrm>
            <a:prstGeom prst="rect">
              <a:avLst/>
            </a:prstGeom>
          </p:spPr>
        </p:pic>
        <p:pic>
          <p:nvPicPr>
            <p:cNvPr id="24" name="Graphic 23" descr="Signal with solid fill">
              <a:extLst>
                <a:ext uri="{FF2B5EF4-FFF2-40B4-BE49-F238E27FC236}">
                  <a16:creationId xmlns:a16="http://schemas.microsoft.com/office/drawing/2014/main" id="{05AEE618-4AB5-4D68-8363-8ADCAD8F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247774" y="4131120"/>
              <a:ext cx="227225" cy="227225"/>
            </a:xfrm>
            <a:prstGeom prst="rect">
              <a:avLst/>
            </a:prstGeom>
          </p:spPr>
        </p:pic>
        <p:pic>
          <p:nvPicPr>
            <p:cNvPr id="25" name="Graphic 24" descr="Robot Hand outline">
              <a:extLst>
                <a:ext uri="{FF2B5EF4-FFF2-40B4-BE49-F238E27FC236}">
                  <a16:creationId xmlns:a16="http://schemas.microsoft.com/office/drawing/2014/main" id="{B6E9F2CC-1314-49D9-BD9F-E4C65698B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088081" y="1554927"/>
              <a:ext cx="510016" cy="510016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649F24-ED50-4AF9-BD72-259CC67FBC99}"/>
                </a:ext>
              </a:extLst>
            </p:cNvPr>
            <p:cNvCxnSpPr>
              <a:cxnSpLocks/>
              <a:stCxn id="10" idx="2"/>
              <a:endCxn id="15" idx="3"/>
            </p:cNvCxnSpPr>
            <p:nvPr/>
          </p:nvCxnSpPr>
          <p:spPr>
            <a:xfrm flipH="1">
              <a:off x="1892498" y="3410280"/>
              <a:ext cx="546215" cy="343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18B563-91E8-44A5-A639-4B00E3A8C88D}"/>
                </a:ext>
              </a:extLst>
            </p:cNvPr>
            <p:cNvCxnSpPr>
              <a:cxnSpLocks/>
              <a:endCxn id="10" idx="6"/>
            </p:cNvCxnSpPr>
            <p:nvPr/>
          </p:nvCxnSpPr>
          <p:spPr>
            <a:xfrm flipH="1" flipV="1">
              <a:off x="3962401" y="3410280"/>
              <a:ext cx="566798" cy="477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C33FDB6-F3FA-4669-A4F9-DB429D69ACA1}"/>
                </a:ext>
              </a:extLst>
            </p:cNvPr>
            <p:cNvCxnSpPr>
              <a:cxnSpLocks/>
              <a:stCxn id="14" idx="0"/>
              <a:endCxn id="10" idx="4"/>
            </p:cNvCxnSpPr>
            <p:nvPr/>
          </p:nvCxnSpPr>
          <p:spPr>
            <a:xfrm flipV="1">
              <a:off x="3200061" y="4172124"/>
              <a:ext cx="496" cy="48073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6EDB5F2-EEC1-4D95-93A3-AA8BF4541D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8260" y="5022721"/>
              <a:ext cx="328341" cy="6173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5C391-9A67-4C7B-BD8E-80B01BBD85AD}"/>
                </a:ext>
              </a:extLst>
            </p:cNvPr>
            <p:cNvCxnSpPr>
              <a:cxnSpLocks/>
              <a:stCxn id="14" idx="0"/>
              <a:endCxn id="17" idx="1"/>
            </p:cNvCxnSpPr>
            <p:nvPr/>
          </p:nvCxnSpPr>
          <p:spPr>
            <a:xfrm flipV="1">
              <a:off x="3200061" y="4358345"/>
              <a:ext cx="1276152" cy="29451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0622FBA-CCBD-4176-94A1-2AD1B1FDDD23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1474999" y="3845315"/>
              <a:ext cx="17468" cy="2125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1D715FD-3316-4C78-BFCD-B5D1311F9524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H="1" flipV="1">
              <a:off x="1700623" y="3659711"/>
              <a:ext cx="487233" cy="103138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6E75A85-7594-40DD-8738-FB8A0667C522}"/>
                </a:ext>
              </a:extLst>
            </p:cNvPr>
            <p:cNvCxnSpPr>
              <a:cxnSpLocks/>
              <a:stCxn id="14" idx="1"/>
              <a:endCxn id="8" idx="3"/>
            </p:cNvCxnSpPr>
            <p:nvPr/>
          </p:nvCxnSpPr>
          <p:spPr>
            <a:xfrm flipH="1" flipV="1">
              <a:off x="2512141" y="5015384"/>
              <a:ext cx="287889" cy="6907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2CCE484-2B3B-4491-8AFC-347F9E76F3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43241" y="3645122"/>
              <a:ext cx="2190557" cy="103751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A339BA2-72C6-43FE-B398-7221EF461C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0187" y="3645122"/>
              <a:ext cx="25446" cy="48599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3B24F9E-AA5B-43EB-8894-273D1CF9C1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7801" y="3637681"/>
              <a:ext cx="782054" cy="100338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F6450B6-699F-4F55-A975-D8B1847AF6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8932" y="3645122"/>
              <a:ext cx="2585170" cy="11483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Graphic 37" descr="Tablet outline">
              <a:extLst>
                <a:ext uri="{FF2B5EF4-FFF2-40B4-BE49-F238E27FC236}">
                  <a16:creationId xmlns:a16="http://schemas.microsoft.com/office/drawing/2014/main" id="{6E222AF9-37CE-4B5E-AD6E-B1533D2BA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529199" y="2300185"/>
              <a:ext cx="510016" cy="510016"/>
            </a:xfrm>
            <a:prstGeom prst="rect">
              <a:avLst/>
            </a:prstGeom>
          </p:spPr>
        </p:pic>
        <p:sp>
          <p:nvSpPr>
            <p:cNvPr id="39" name="Diamond 38">
              <a:extLst>
                <a:ext uri="{FF2B5EF4-FFF2-40B4-BE49-F238E27FC236}">
                  <a16:creationId xmlns:a16="http://schemas.microsoft.com/office/drawing/2014/main" id="{A2E68CF7-AA71-4AED-9F43-AD50EF1479DC}"/>
                </a:ext>
              </a:extLst>
            </p:cNvPr>
            <p:cNvSpPr/>
            <p:nvPr/>
          </p:nvSpPr>
          <p:spPr>
            <a:xfrm>
              <a:off x="2788676" y="1315658"/>
              <a:ext cx="800062" cy="863199"/>
            </a:xfrm>
            <a:prstGeom prst="diamond">
              <a:avLst/>
            </a:prstGeom>
            <a:solidFill>
              <a:srgbClr val="2D7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Graphic 39" descr="Network diagram with solid fill">
              <a:extLst>
                <a:ext uri="{FF2B5EF4-FFF2-40B4-BE49-F238E27FC236}">
                  <a16:creationId xmlns:a16="http://schemas.microsoft.com/office/drawing/2014/main" id="{3F1CC5B4-9B75-4417-B394-C2EDE1706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001880" y="1520405"/>
              <a:ext cx="453704" cy="453704"/>
            </a:xfrm>
            <a:prstGeom prst="rect">
              <a:avLst/>
            </a:prstGeom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F02D0CE-48E3-4C85-8630-6CF828A0EC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84432" y="2167702"/>
              <a:ext cx="496" cy="48073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55AF57B-9C0C-4BA5-B561-6CE75CD081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2142" y="1972136"/>
              <a:ext cx="1093362" cy="3576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51CD9B4-809F-4F5A-A865-7F1DE812C382}"/>
                </a:ext>
              </a:extLst>
            </p:cNvPr>
            <p:cNvCxnSpPr>
              <a:cxnSpLocks/>
              <a:endCxn id="19" idx="3"/>
            </p:cNvCxnSpPr>
            <p:nvPr/>
          </p:nvCxnSpPr>
          <p:spPr>
            <a:xfrm flipH="1">
              <a:off x="2374987" y="1750214"/>
              <a:ext cx="392376" cy="8755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6ACBDA1-8DA9-419D-85A6-F9A68B99341D}"/>
                </a:ext>
              </a:extLst>
            </p:cNvPr>
            <p:cNvCxnSpPr>
              <a:cxnSpLocks/>
            </p:cNvCxnSpPr>
            <p:nvPr/>
          </p:nvCxnSpPr>
          <p:spPr>
            <a:xfrm>
              <a:off x="3412789" y="1963533"/>
              <a:ext cx="1088641" cy="49662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C805C29-532A-474E-9E5B-2FC984EF15DE}"/>
                </a:ext>
              </a:extLst>
            </p:cNvPr>
            <p:cNvCxnSpPr>
              <a:cxnSpLocks/>
              <a:stCxn id="39" idx="3"/>
              <a:endCxn id="25" idx="1"/>
            </p:cNvCxnSpPr>
            <p:nvPr/>
          </p:nvCxnSpPr>
          <p:spPr>
            <a:xfrm>
              <a:off x="3588738" y="1747258"/>
              <a:ext cx="499343" cy="6267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20625B7-390C-4152-8315-FFFF49FE6E70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 flipH="1">
              <a:off x="1714386" y="1975371"/>
              <a:ext cx="187085" cy="2417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1086D18-4A29-4FEC-8B92-1720EB49E1BC}"/>
                </a:ext>
              </a:extLst>
            </p:cNvPr>
            <p:cNvCxnSpPr>
              <a:cxnSpLocks/>
            </p:cNvCxnSpPr>
            <p:nvPr/>
          </p:nvCxnSpPr>
          <p:spPr>
            <a:xfrm>
              <a:off x="4468266" y="1922827"/>
              <a:ext cx="174048" cy="43788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B4171F6-D8DF-4FF7-8055-DD8CC1FB315E}"/>
                </a:ext>
              </a:extLst>
            </p:cNvPr>
            <p:cNvCxnSpPr>
              <a:cxnSpLocks/>
            </p:cNvCxnSpPr>
            <p:nvPr/>
          </p:nvCxnSpPr>
          <p:spPr>
            <a:xfrm>
              <a:off x="2087769" y="1975371"/>
              <a:ext cx="2441430" cy="53417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DB5DFE1-C876-4146-A090-D5EBF2A28C93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1997153" y="2553241"/>
              <a:ext cx="2532046" cy="195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D4A623F-E0FF-4E6F-9265-1E81181863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7153" y="2002266"/>
              <a:ext cx="2209758" cy="4286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5A1D0CD-26F7-4905-A190-3EB57AAABEB1}"/>
                </a:ext>
              </a:extLst>
            </p:cNvPr>
            <p:cNvSpPr txBox="1"/>
            <p:nvPr/>
          </p:nvSpPr>
          <p:spPr>
            <a:xfrm>
              <a:off x="2500786" y="5504129"/>
              <a:ext cx="13758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Wi-Fi Network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F608F70-B9F3-4225-B0EC-201110EB0F16}"/>
                </a:ext>
              </a:extLst>
            </p:cNvPr>
            <p:cNvSpPr txBox="1"/>
            <p:nvPr/>
          </p:nvSpPr>
          <p:spPr>
            <a:xfrm>
              <a:off x="2532287" y="1102844"/>
              <a:ext cx="13758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Device Network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02C6FD6-6D2A-47DB-A16C-DD5E195BCD3B}"/>
                </a:ext>
              </a:extLst>
            </p:cNvPr>
            <p:cNvSpPr txBox="1"/>
            <p:nvPr/>
          </p:nvSpPr>
          <p:spPr>
            <a:xfrm>
              <a:off x="858906" y="2800393"/>
              <a:ext cx="13758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Wired Network</a:t>
              </a:r>
            </a:p>
          </p:txBody>
        </p:sp>
        <p:pic>
          <p:nvPicPr>
            <p:cNvPr id="54" name="Graphic 53" descr="Cloud with solid fill">
              <a:extLst>
                <a:ext uri="{FF2B5EF4-FFF2-40B4-BE49-F238E27FC236}">
                  <a16:creationId xmlns:a16="http://schemas.microsoft.com/office/drawing/2014/main" id="{7AD6D6C0-F4CA-4DC9-AB88-8E80C61A1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4386043" y="2758187"/>
              <a:ext cx="1133640" cy="1133640"/>
            </a:xfrm>
            <a:prstGeom prst="rect">
              <a:avLst/>
            </a:prstGeom>
          </p:spPr>
        </p:pic>
        <p:pic>
          <p:nvPicPr>
            <p:cNvPr id="55" name="Graphic 54" descr="Full Brick Wall outline">
              <a:extLst>
                <a:ext uri="{FF2B5EF4-FFF2-40B4-BE49-F238E27FC236}">
                  <a16:creationId xmlns:a16="http://schemas.microsoft.com/office/drawing/2014/main" id="{D2F88BD5-3726-42CD-9D9F-A4A9260C0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4675716" y="3216663"/>
              <a:ext cx="396773" cy="396773"/>
            </a:xfrm>
            <a:prstGeom prst="rect">
              <a:avLst/>
            </a:prstGeom>
          </p:spPr>
        </p:pic>
        <p:pic>
          <p:nvPicPr>
            <p:cNvPr id="56" name="Graphic 55" descr="Fire with solid fill">
              <a:extLst>
                <a:ext uri="{FF2B5EF4-FFF2-40B4-BE49-F238E27FC236}">
                  <a16:creationId xmlns:a16="http://schemas.microsoft.com/office/drawing/2014/main" id="{9A03B371-A9C1-4661-9E99-370154DC9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4831426" y="3142084"/>
              <a:ext cx="428459" cy="428459"/>
            </a:xfrm>
            <a:prstGeom prst="rect">
              <a:avLst/>
            </a:prstGeom>
          </p:spPr>
        </p:pic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225FDB-7699-4B42-A308-3657964884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84626" y="4323556"/>
              <a:ext cx="1304081" cy="32253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0148FA7-CF24-49CB-B4D1-556BBFAEEAAC}"/>
                </a:ext>
              </a:extLst>
            </p:cNvPr>
            <p:cNvSpPr txBox="1"/>
            <p:nvPr/>
          </p:nvSpPr>
          <p:spPr>
            <a:xfrm>
              <a:off x="4248085" y="2805240"/>
              <a:ext cx="13758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VPN to Internet</a:t>
              </a:r>
            </a:p>
          </p:txBody>
        </p:sp>
      </p:grp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49F3FBD7-51C9-478B-BE8E-C1B8454009CC}"/>
              </a:ext>
            </a:extLst>
          </p:cNvPr>
          <p:cNvSpPr txBox="1">
            <a:spLocks/>
          </p:cNvSpPr>
          <p:nvPr/>
        </p:nvSpPr>
        <p:spPr>
          <a:xfrm>
            <a:off x="548640" y="1029854"/>
            <a:ext cx="11220680" cy="64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100"/>
              </a:lnSpc>
              <a:spcBef>
                <a:spcPts val="0"/>
              </a:spcBef>
              <a:buClr>
                <a:srgbClr val="0066B3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rgbClr val="0066B3"/>
                </a:solidFill>
                <a:latin typeface="+mn-lt"/>
                <a:ea typeface="+mn-ea"/>
                <a:cs typeface="+mn-cs"/>
              </a:defRPr>
            </a:lvl1pPr>
            <a:lvl2pPr marL="347663" indent="-168275" algn="l" defTabSz="914400" rtl="0" eaLnBrk="1" latinLnBrk="0" hangingPunct="1">
              <a:lnSpc>
                <a:spcPts val="21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rgbClr val="0066B3"/>
                </a:solidFill>
                <a:latin typeface="+mn-lt"/>
                <a:ea typeface="+mn-ea"/>
                <a:cs typeface="+mn-cs"/>
              </a:defRPr>
            </a:lvl2pPr>
            <a:lvl3pPr marL="517525" indent="-168275" algn="l" defTabSz="914400" rtl="0" eaLnBrk="1" latinLnBrk="0" hangingPunct="1">
              <a:lnSpc>
                <a:spcPts val="21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rgbClr val="0066B3"/>
                </a:solidFill>
                <a:latin typeface="+mn-lt"/>
                <a:ea typeface="+mn-ea"/>
                <a:cs typeface="+mn-cs"/>
              </a:defRPr>
            </a:lvl3pPr>
            <a:lvl4pPr marL="685800" indent="-169863" algn="l" defTabSz="914400" rtl="0" eaLnBrk="1" latinLnBrk="0" hangingPunct="1">
              <a:lnSpc>
                <a:spcPts val="21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rgbClr val="0066B3"/>
                </a:solidFill>
                <a:latin typeface="+mn-lt"/>
                <a:ea typeface="+mn-ea"/>
                <a:cs typeface="+mn-cs"/>
              </a:defRPr>
            </a:lvl4pPr>
            <a:lvl5pPr marL="854075" indent="-168275" algn="l" defTabSz="914400" rtl="0" eaLnBrk="1" latinLnBrk="0" hangingPunct="1">
              <a:lnSpc>
                <a:spcPts val="21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rgbClr val="0066B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Network Setup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1AB2E1-8FC0-4D3A-98A5-E00D771E2388}"/>
              </a:ext>
            </a:extLst>
          </p:cNvPr>
          <p:cNvGrpSpPr/>
          <p:nvPr/>
        </p:nvGrpSpPr>
        <p:grpSpPr>
          <a:xfrm>
            <a:off x="3621345" y="5823029"/>
            <a:ext cx="1716535" cy="433378"/>
            <a:chOff x="3595151" y="5888841"/>
            <a:chExt cx="1716535" cy="433378"/>
          </a:xfrm>
        </p:grpSpPr>
        <p:pic>
          <p:nvPicPr>
            <p:cNvPr id="63" name="Picture 62" descr="Logo&#10;&#10;Description automatically generated">
              <a:extLst>
                <a:ext uri="{FF2B5EF4-FFF2-40B4-BE49-F238E27FC236}">
                  <a16:creationId xmlns:a16="http://schemas.microsoft.com/office/drawing/2014/main" id="{329C6FF7-E6FF-4EB4-93D3-523E744C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257" y="5925605"/>
              <a:ext cx="348292" cy="359850"/>
            </a:xfrm>
            <a:prstGeom prst="rect">
              <a:avLst/>
            </a:prstGeom>
          </p:spPr>
        </p:pic>
        <p:pic>
          <p:nvPicPr>
            <p:cNvPr id="64" name="Picture 63" descr="Logo, icon&#10;&#10;Description automatically generated">
              <a:extLst>
                <a:ext uri="{FF2B5EF4-FFF2-40B4-BE49-F238E27FC236}">
                  <a16:creationId xmlns:a16="http://schemas.microsoft.com/office/drawing/2014/main" id="{03FAD6E0-7656-48F6-9ECD-13235C9EC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151" y="5888841"/>
              <a:ext cx="433438" cy="433378"/>
            </a:xfrm>
            <a:prstGeom prst="rect">
              <a:avLst/>
            </a:prstGeom>
          </p:spPr>
        </p:pic>
        <p:pic>
          <p:nvPicPr>
            <p:cNvPr id="65" name="Picture 64" descr="Icon&#10;&#10;Description automatically generated">
              <a:extLst>
                <a:ext uri="{FF2B5EF4-FFF2-40B4-BE49-F238E27FC236}">
                  <a16:creationId xmlns:a16="http://schemas.microsoft.com/office/drawing/2014/main" id="{AB4BED9F-F809-488B-A255-9413B062C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786" y="5925605"/>
              <a:ext cx="359900" cy="35985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8584AB09-342E-4DF0-BEAF-FF7109B19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4520217" y="5925605"/>
              <a:ext cx="359900" cy="359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6349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87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395D-8466-4B6E-A5F3-84C3DE5B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FBE1B4B-B58C-4B0D-B4F3-11F242D7D527}"/>
              </a:ext>
            </a:extLst>
          </p:cNvPr>
          <p:cNvSpPr/>
          <p:nvPr/>
        </p:nvSpPr>
        <p:spPr>
          <a:xfrm>
            <a:off x="4611136" y="2689370"/>
            <a:ext cx="1024352" cy="102435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86A07278-C659-47DB-8B7F-B67B14086F79}"/>
              </a:ext>
            </a:extLst>
          </p:cNvPr>
          <p:cNvSpPr txBox="1">
            <a:spLocks/>
          </p:cNvSpPr>
          <p:nvPr/>
        </p:nvSpPr>
        <p:spPr>
          <a:xfrm>
            <a:off x="2517135" y="1407631"/>
            <a:ext cx="2579373" cy="1263882"/>
          </a:xfrm>
          <a:prstGeom prst="rect">
            <a:avLst/>
          </a:prstGeom>
        </p:spPr>
        <p:txBody>
          <a:bodyPr lIns="0">
            <a:normAutofit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OVERVIEW</a:t>
            </a:r>
          </a:p>
          <a:p>
            <a:r>
              <a:rPr lang="en-US" dirty="0"/>
              <a:t>What is YASKAWA Cockpit</a:t>
            </a:r>
          </a:p>
          <a:p>
            <a:r>
              <a:rPr lang="en-US" dirty="0"/>
              <a:t>i</a:t>
            </a:r>
            <a:r>
              <a:rPr lang="en-US" baseline="30000" dirty="0"/>
              <a:t>3</a:t>
            </a:r>
            <a:r>
              <a:rPr lang="en-US" dirty="0"/>
              <a:t>-Mechatronics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AFE7093-09ED-4D46-8EFF-5452B20A4D71}"/>
              </a:ext>
            </a:extLst>
          </p:cNvPr>
          <p:cNvSpPr/>
          <p:nvPr/>
        </p:nvSpPr>
        <p:spPr>
          <a:xfrm>
            <a:off x="1722781" y="2695666"/>
            <a:ext cx="1024352" cy="102435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B49601D-A726-4A66-97F3-E9D24824C850}"/>
              </a:ext>
            </a:extLst>
          </p:cNvPr>
          <p:cNvSpPr/>
          <p:nvPr/>
        </p:nvSpPr>
        <p:spPr>
          <a:xfrm>
            <a:off x="10387846" y="2695666"/>
            <a:ext cx="1024352" cy="102435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AFF88FE-DE2B-422B-BD62-0BF1D6A27BC1}"/>
              </a:ext>
            </a:extLst>
          </p:cNvPr>
          <p:cNvSpPr/>
          <p:nvPr/>
        </p:nvSpPr>
        <p:spPr>
          <a:xfrm>
            <a:off x="7499491" y="2689371"/>
            <a:ext cx="1024352" cy="102435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8295236E-123A-4216-A0B0-1DD4A21C9FF7}"/>
              </a:ext>
            </a:extLst>
          </p:cNvPr>
          <p:cNvSpPr/>
          <p:nvPr/>
        </p:nvSpPr>
        <p:spPr>
          <a:xfrm>
            <a:off x="1508927" y="2503177"/>
            <a:ext cx="1444752" cy="1441736"/>
          </a:xfrm>
          <a:prstGeom prst="blockArc">
            <a:avLst>
              <a:gd name="adj1" fmla="val 10800000"/>
              <a:gd name="adj2" fmla="val 16304782"/>
              <a:gd name="adj3" fmla="val 6489"/>
            </a:avLst>
          </a:prstGeom>
          <a:solidFill>
            <a:srgbClr val="00A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2DF839C-DB13-45FA-88B1-B38FDCAEAFA7}"/>
              </a:ext>
            </a:extLst>
          </p:cNvPr>
          <p:cNvCxnSpPr>
            <a:cxnSpLocks/>
          </p:cNvCxnSpPr>
          <p:nvPr/>
        </p:nvCxnSpPr>
        <p:spPr>
          <a:xfrm>
            <a:off x="480291" y="3226281"/>
            <a:ext cx="1123964" cy="0"/>
          </a:xfrm>
          <a:prstGeom prst="line">
            <a:avLst/>
          </a:prstGeom>
          <a:ln w="88900">
            <a:solidFill>
              <a:srgbClr val="00AA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174C77E-0AAA-457A-866E-BDC221988342}"/>
              </a:ext>
            </a:extLst>
          </p:cNvPr>
          <p:cNvCxnSpPr>
            <a:cxnSpLocks/>
          </p:cNvCxnSpPr>
          <p:nvPr/>
        </p:nvCxnSpPr>
        <p:spPr>
          <a:xfrm>
            <a:off x="2231303" y="1567294"/>
            <a:ext cx="0" cy="1028978"/>
          </a:xfrm>
          <a:prstGeom prst="line">
            <a:avLst/>
          </a:prstGeom>
          <a:ln w="88900">
            <a:solidFill>
              <a:srgbClr val="00AA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6FC16512-5EBF-4544-8FD1-FD1347BC6EA0}"/>
              </a:ext>
            </a:extLst>
          </p:cNvPr>
          <p:cNvSpPr/>
          <p:nvPr/>
        </p:nvSpPr>
        <p:spPr>
          <a:xfrm>
            <a:off x="2092246" y="1449079"/>
            <a:ext cx="278113" cy="278113"/>
          </a:xfrm>
          <a:prstGeom prst="ellipse">
            <a:avLst/>
          </a:prstGeom>
          <a:solidFill>
            <a:srgbClr val="00AA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Block Arc 60">
            <a:extLst>
              <a:ext uri="{FF2B5EF4-FFF2-40B4-BE49-F238E27FC236}">
                <a16:creationId xmlns:a16="http://schemas.microsoft.com/office/drawing/2014/main" id="{7A47E402-1D9E-4E75-99A3-AA3C9C8D5213}"/>
              </a:ext>
            </a:extLst>
          </p:cNvPr>
          <p:cNvSpPr/>
          <p:nvPr/>
        </p:nvSpPr>
        <p:spPr>
          <a:xfrm rot="16200000">
            <a:off x="4397426" y="2469228"/>
            <a:ext cx="1444752" cy="1441736"/>
          </a:xfrm>
          <a:prstGeom prst="blockArc">
            <a:avLst>
              <a:gd name="adj1" fmla="val 10800000"/>
              <a:gd name="adj2" fmla="val 16304782"/>
              <a:gd name="adj3" fmla="val 6489"/>
            </a:avLst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1E2D3CA-45A8-4957-A172-EF90A8C13F23}"/>
              </a:ext>
            </a:extLst>
          </p:cNvPr>
          <p:cNvCxnSpPr>
            <a:cxnSpLocks/>
          </p:cNvCxnSpPr>
          <p:nvPr/>
        </p:nvCxnSpPr>
        <p:spPr>
          <a:xfrm>
            <a:off x="2872257" y="3192332"/>
            <a:ext cx="1619790" cy="0"/>
          </a:xfrm>
          <a:prstGeom prst="line">
            <a:avLst/>
          </a:prstGeom>
          <a:ln w="88900">
            <a:solidFill>
              <a:srgbClr val="0066A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4783F93-E9E8-46FF-8823-EC2115CDDAA5}"/>
              </a:ext>
            </a:extLst>
          </p:cNvPr>
          <p:cNvCxnSpPr>
            <a:cxnSpLocks/>
          </p:cNvCxnSpPr>
          <p:nvPr/>
        </p:nvCxnSpPr>
        <p:spPr>
          <a:xfrm>
            <a:off x="5096508" y="3820427"/>
            <a:ext cx="0" cy="1028978"/>
          </a:xfrm>
          <a:prstGeom prst="line">
            <a:avLst/>
          </a:prstGeom>
          <a:ln w="88900">
            <a:solidFill>
              <a:srgbClr val="0066A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2F169630-17B6-4EC5-9E13-1B0C01F51075}"/>
              </a:ext>
            </a:extLst>
          </p:cNvPr>
          <p:cNvSpPr/>
          <p:nvPr/>
        </p:nvSpPr>
        <p:spPr>
          <a:xfrm>
            <a:off x="4962525" y="4666193"/>
            <a:ext cx="278113" cy="278113"/>
          </a:xfrm>
          <a:prstGeom prst="ellipse">
            <a:avLst/>
          </a:prstGeom>
          <a:solidFill>
            <a:srgbClr val="0066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54C2E7B6-A7F9-4FEB-A5E5-0C3F6AB50EC7}"/>
              </a:ext>
            </a:extLst>
          </p:cNvPr>
          <p:cNvSpPr txBox="1">
            <a:spLocks/>
          </p:cNvSpPr>
          <p:nvPr/>
        </p:nvSpPr>
        <p:spPr>
          <a:xfrm>
            <a:off x="3041447" y="4637085"/>
            <a:ext cx="1771980" cy="1263882"/>
          </a:xfrm>
          <a:prstGeom prst="rect">
            <a:avLst/>
          </a:prstGeom>
        </p:spPr>
        <p:txBody>
          <a:bodyPr lIns="0">
            <a:normAutofit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FUNDAMENTALS</a:t>
            </a:r>
          </a:p>
          <a:p>
            <a:r>
              <a:rPr lang="en-US" dirty="0"/>
              <a:t>Monitoring</a:t>
            </a:r>
          </a:p>
          <a:p>
            <a:r>
              <a:rPr lang="en-US" dirty="0"/>
              <a:t>Visualization</a:t>
            </a:r>
          </a:p>
          <a:p>
            <a:r>
              <a:rPr lang="en-US" dirty="0"/>
              <a:t>Extensibility</a:t>
            </a:r>
          </a:p>
        </p:txBody>
      </p:sp>
      <p:sp>
        <p:nvSpPr>
          <p:cNvPr id="68" name="Block Arc 67">
            <a:extLst>
              <a:ext uri="{FF2B5EF4-FFF2-40B4-BE49-F238E27FC236}">
                <a16:creationId xmlns:a16="http://schemas.microsoft.com/office/drawing/2014/main" id="{12B3903F-B0A0-436B-85C4-C40E3F8E2239}"/>
              </a:ext>
            </a:extLst>
          </p:cNvPr>
          <p:cNvSpPr/>
          <p:nvPr/>
        </p:nvSpPr>
        <p:spPr>
          <a:xfrm>
            <a:off x="7282019" y="2514210"/>
            <a:ext cx="1444752" cy="1441736"/>
          </a:xfrm>
          <a:prstGeom prst="blockArc">
            <a:avLst>
              <a:gd name="adj1" fmla="val 10800000"/>
              <a:gd name="adj2" fmla="val 16304782"/>
              <a:gd name="adj3" fmla="val 6489"/>
            </a:avLst>
          </a:prstGeom>
          <a:solidFill>
            <a:srgbClr val="002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71E0"/>
              </a:solidFill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A3DDF39-5C85-4174-B202-118CDF34D44B}"/>
              </a:ext>
            </a:extLst>
          </p:cNvPr>
          <p:cNvCxnSpPr>
            <a:cxnSpLocks/>
          </p:cNvCxnSpPr>
          <p:nvPr/>
        </p:nvCxnSpPr>
        <p:spPr>
          <a:xfrm>
            <a:off x="5727120" y="3237314"/>
            <a:ext cx="1650227" cy="0"/>
          </a:xfrm>
          <a:prstGeom prst="line">
            <a:avLst/>
          </a:prstGeom>
          <a:ln w="88900">
            <a:solidFill>
              <a:srgbClr val="002E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254920D-7178-4431-8B84-717E677E338E}"/>
              </a:ext>
            </a:extLst>
          </p:cNvPr>
          <p:cNvCxnSpPr>
            <a:cxnSpLocks/>
          </p:cNvCxnSpPr>
          <p:nvPr/>
        </p:nvCxnSpPr>
        <p:spPr>
          <a:xfrm>
            <a:off x="8004395" y="1578327"/>
            <a:ext cx="0" cy="1028978"/>
          </a:xfrm>
          <a:prstGeom prst="line">
            <a:avLst/>
          </a:prstGeom>
          <a:ln w="88900">
            <a:solidFill>
              <a:srgbClr val="002E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4525EC36-6CA4-48C2-A4CA-D6EE16AF5F69}"/>
              </a:ext>
            </a:extLst>
          </p:cNvPr>
          <p:cNvSpPr/>
          <p:nvPr/>
        </p:nvSpPr>
        <p:spPr>
          <a:xfrm>
            <a:off x="7865338" y="1460112"/>
            <a:ext cx="278113" cy="278113"/>
          </a:xfrm>
          <a:prstGeom prst="ellipse">
            <a:avLst/>
          </a:prstGeom>
          <a:solidFill>
            <a:srgbClr val="002E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D71E0"/>
              </a:solidFill>
            </a:endParaRPr>
          </a:p>
        </p:txBody>
      </p:sp>
      <p:sp>
        <p:nvSpPr>
          <p:cNvPr id="73" name="Block Arc 72">
            <a:extLst>
              <a:ext uri="{FF2B5EF4-FFF2-40B4-BE49-F238E27FC236}">
                <a16:creationId xmlns:a16="http://schemas.microsoft.com/office/drawing/2014/main" id="{C42B234B-DDB9-4D20-BAAF-D2E554AB187A}"/>
              </a:ext>
            </a:extLst>
          </p:cNvPr>
          <p:cNvSpPr/>
          <p:nvPr/>
        </p:nvSpPr>
        <p:spPr>
          <a:xfrm rot="16200000">
            <a:off x="10190711" y="2476110"/>
            <a:ext cx="1444752" cy="1441736"/>
          </a:xfrm>
          <a:prstGeom prst="blockArc">
            <a:avLst>
              <a:gd name="adj1" fmla="val 10800000"/>
              <a:gd name="adj2" fmla="val 16304782"/>
              <a:gd name="adj3" fmla="val 6489"/>
            </a:avLst>
          </a:prstGeom>
          <a:solidFill>
            <a:srgbClr val="383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9708815-760B-4B4B-8DC0-336B9A393230}"/>
              </a:ext>
            </a:extLst>
          </p:cNvPr>
          <p:cNvCxnSpPr>
            <a:cxnSpLocks/>
          </p:cNvCxnSpPr>
          <p:nvPr/>
        </p:nvCxnSpPr>
        <p:spPr>
          <a:xfrm>
            <a:off x="8665542" y="3199214"/>
            <a:ext cx="1619790" cy="0"/>
          </a:xfrm>
          <a:prstGeom prst="line">
            <a:avLst/>
          </a:prstGeom>
          <a:ln w="88900">
            <a:solidFill>
              <a:srgbClr val="383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F271CD4-CDDF-47EE-B33A-E15E9C4E0D36}"/>
              </a:ext>
            </a:extLst>
          </p:cNvPr>
          <p:cNvCxnSpPr>
            <a:cxnSpLocks/>
          </p:cNvCxnSpPr>
          <p:nvPr/>
        </p:nvCxnSpPr>
        <p:spPr>
          <a:xfrm>
            <a:off x="10889793" y="3827309"/>
            <a:ext cx="0" cy="1028978"/>
          </a:xfrm>
          <a:prstGeom prst="line">
            <a:avLst/>
          </a:prstGeom>
          <a:ln w="88900">
            <a:solidFill>
              <a:srgbClr val="383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DFBEF2AB-274D-4EB2-8D24-07E071858384}"/>
              </a:ext>
            </a:extLst>
          </p:cNvPr>
          <p:cNvSpPr/>
          <p:nvPr/>
        </p:nvSpPr>
        <p:spPr>
          <a:xfrm>
            <a:off x="10755810" y="4673075"/>
            <a:ext cx="278113" cy="278113"/>
          </a:xfrm>
          <a:prstGeom prst="ellipse">
            <a:avLst/>
          </a:prstGeom>
          <a:solidFill>
            <a:srgbClr val="3836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E1F62466-C3CE-4A78-A662-88DD94315490}"/>
              </a:ext>
            </a:extLst>
          </p:cNvPr>
          <p:cNvSpPr txBox="1">
            <a:spLocks/>
          </p:cNvSpPr>
          <p:nvPr/>
        </p:nvSpPr>
        <p:spPr>
          <a:xfrm>
            <a:off x="8387034" y="1407631"/>
            <a:ext cx="2137569" cy="1263882"/>
          </a:xfrm>
          <a:prstGeom prst="rect">
            <a:avLst/>
          </a:prstGeom>
        </p:spPr>
        <p:txBody>
          <a:bodyPr lIns="0">
            <a:normAutofit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KEY BENEFITS</a:t>
            </a:r>
          </a:p>
          <a:p>
            <a:r>
              <a:rPr lang="en-US" dirty="0"/>
              <a:t>Maintenance</a:t>
            </a:r>
          </a:p>
          <a:p>
            <a:r>
              <a:rPr lang="en-US" dirty="0"/>
              <a:t>Production Insights</a:t>
            </a:r>
          </a:p>
          <a:p>
            <a:r>
              <a:rPr lang="en-US" dirty="0"/>
              <a:t>Custom Analytics &amp; UI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6BEFD4DF-5FDF-4C18-93BC-89A88E2C7D92}"/>
              </a:ext>
            </a:extLst>
          </p:cNvPr>
          <p:cNvSpPr txBox="1">
            <a:spLocks/>
          </p:cNvSpPr>
          <p:nvPr/>
        </p:nvSpPr>
        <p:spPr>
          <a:xfrm>
            <a:off x="8961953" y="4639869"/>
            <a:ext cx="2137569" cy="1263882"/>
          </a:xfrm>
          <a:prstGeom prst="rect">
            <a:avLst/>
          </a:prstGeom>
        </p:spPr>
        <p:txBody>
          <a:bodyPr lIns="0">
            <a:normAutofit lnSpcReduction="10000"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REQUIREMENTS</a:t>
            </a:r>
          </a:p>
          <a:p>
            <a:r>
              <a:rPr lang="en-US" dirty="0"/>
              <a:t>Controllers</a:t>
            </a:r>
          </a:p>
          <a:p>
            <a:r>
              <a:rPr lang="en-US" dirty="0"/>
              <a:t>Server</a:t>
            </a:r>
          </a:p>
          <a:p>
            <a:r>
              <a:rPr lang="en-US" dirty="0"/>
              <a:t>Network</a:t>
            </a:r>
          </a:p>
          <a:p>
            <a:endParaRPr lang="en-US" dirty="0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4EEA37D-7C5D-48B8-BB64-C36D79409447}"/>
              </a:ext>
            </a:extLst>
          </p:cNvPr>
          <p:cNvGrpSpPr/>
          <p:nvPr/>
        </p:nvGrpSpPr>
        <p:grpSpPr>
          <a:xfrm>
            <a:off x="10687609" y="2942004"/>
            <a:ext cx="405819" cy="541092"/>
            <a:chOff x="8768596" y="3903509"/>
            <a:chExt cx="571500" cy="762000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3332A26-EACB-4567-ADAC-771D8280A942}"/>
                </a:ext>
              </a:extLst>
            </p:cNvPr>
            <p:cNvSpPr/>
            <p:nvPr/>
          </p:nvSpPr>
          <p:spPr>
            <a:xfrm>
              <a:off x="8866636" y="4011074"/>
              <a:ext cx="137293" cy="105927"/>
            </a:xfrm>
            <a:custGeom>
              <a:avLst/>
              <a:gdLst>
                <a:gd name="connsiteX0" fmla="*/ 44834 w 137293"/>
                <a:gd name="connsiteY0" fmla="*/ 78991 h 105927"/>
                <a:gd name="connsiteX1" fmla="*/ 13468 w 137293"/>
                <a:gd name="connsiteY1" fmla="*/ 47625 h 105927"/>
                <a:gd name="connsiteX2" fmla="*/ 0 w 137293"/>
                <a:gd name="connsiteY2" fmla="*/ 61093 h 105927"/>
                <a:gd name="connsiteX3" fmla="*/ 44834 w 137293"/>
                <a:gd name="connsiteY3" fmla="*/ 105928 h 105927"/>
                <a:gd name="connsiteX4" fmla="*/ 137293 w 137293"/>
                <a:gd name="connsiteY4" fmla="*/ 13468 h 105927"/>
                <a:gd name="connsiteX5" fmla="*/ 123825 w 137293"/>
                <a:gd name="connsiteY5" fmla="*/ 0 h 105927"/>
                <a:gd name="connsiteX6" fmla="*/ 44834 w 137293"/>
                <a:gd name="connsiteY6" fmla="*/ 78991 h 10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293" h="105927">
                  <a:moveTo>
                    <a:pt x="44834" y="78991"/>
                  </a:moveTo>
                  <a:lnTo>
                    <a:pt x="13468" y="47625"/>
                  </a:lnTo>
                  <a:lnTo>
                    <a:pt x="0" y="61093"/>
                  </a:lnTo>
                  <a:lnTo>
                    <a:pt x="44834" y="105928"/>
                  </a:lnTo>
                  <a:lnTo>
                    <a:pt x="137293" y="13468"/>
                  </a:lnTo>
                  <a:lnTo>
                    <a:pt x="123825" y="0"/>
                  </a:lnTo>
                  <a:lnTo>
                    <a:pt x="44834" y="78991"/>
                  </a:lnTo>
                  <a:close/>
                </a:path>
              </a:pathLst>
            </a:custGeom>
            <a:solidFill>
              <a:srgbClr val="3836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8F574E3-5EC6-4044-AC7E-9DC77A7F36BD}"/>
                </a:ext>
              </a:extLst>
            </p:cNvPr>
            <p:cNvSpPr/>
            <p:nvPr/>
          </p:nvSpPr>
          <p:spPr>
            <a:xfrm>
              <a:off x="9063871" y="4065434"/>
              <a:ext cx="180975" cy="19050"/>
            </a:xfrm>
            <a:custGeom>
              <a:avLst/>
              <a:gdLst>
                <a:gd name="connsiteX0" fmla="*/ 0 w 180975"/>
                <a:gd name="connsiteY0" fmla="*/ 0 h 19050"/>
                <a:gd name="connsiteX1" fmla="*/ 180975 w 180975"/>
                <a:gd name="connsiteY1" fmla="*/ 0 h 19050"/>
                <a:gd name="connsiteX2" fmla="*/ 180975 w 180975"/>
                <a:gd name="connsiteY2" fmla="*/ 19050 h 19050"/>
                <a:gd name="connsiteX3" fmla="*/ 0 w 1809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19050">
                  <a:moveTo>
                    <a:pt x="0" y="0"/>
                  </a:moveTo>
                  <a:lnTo>
                    <a:pt x="180975" y="0"/>
                  </a:lnTo>
                  <a:lnTo>
                    <a:pt x="1809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69984E3-BE61-481F-8CBC-51E52AC1D932}"/>
                </a:ext>
              </a:extLst>
            </p:cNvPr>
            <p:cNvSpPr/>
            <p:nvPr/>
          </p:nvSpPr>
          <p:spPr>
            <a:xfrm>
              <a:off x="8866636" y="4153949"/>
              <a:ext cx="137293" cy="105927"/>
            </a:xfrm>
            <a:custGeom>
              <a:avLst/>
              <a:gdLst>
                <a:gd name="connsiteX0" fmla="*/ 44834 w 137293"/>
                <a:gd name="connsiteY0" fmla="*/ 78991 h 105927"/>
                <a:gd name="connsiteX1" fmla="*/ 13468 w 137293"/>
                <a:gd name="connsiteY1" fmla="*/ 47625 h 105927"/>
                <a:gd name="connsiteX2" fmla="*/ 0 w 137293"/>
                <a:gd name="connsiteY2" fmla="*/ 61093 h 105927"/>
                <a:gd name="connsiteX3" fmla="*/ 44834 w 137293"/>
                <a:gd name="connsiteY3" fmla="*/ 105928 h 105927"/>
                <a:gd name="connsiteX4" fmla="*/ 137293 w 137293"/>
                <a:gd name="connsiteY4" fmla="*/ 13468 h 105927"/>
                <a:gd name="connsiteX5" fmla="*/ 123825 w 137293"/>
                <a:gd name="connsiteY5" fmla="*/ 0 h 105927"/>
                <a:gd name="connsiteX6" fmla="*/ 44834 w 137293"/>
                <a:gd name="connsiteY6" fmla="*/ 78991 h 10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293" h="105927">
                  <a:moveTo>
                    <a:pt x="44834" y="78991"/>
                  </a:moveTo>
                  <a:lnTo>
                    <a:pt x="13468" y="47625"/>
                  </a:lnTo>
                  <a:lnTo>
                    <a:pt x="0" y="61093"/>
                  </a:lnTo>
                  <a:lnTo>
                    <a:pt x="44834" y="105928"/>
                  </a:lnTo>
                  <a:lnTo>
                    <a:pt x="137293" y="13468"/>
                  </a:lnTo>
                  <a:lnTo>
                    <a:pt x="123825" y="0"/>
                  </a:lnTo>
                  <a:lnTo>
                    <a:pt x="44834" y="78991"/>
                  </a:lnTo>
                  <a:close/>
                </a:path>
              </a:pathLst>
            </a:custGeom>
            <a:solidFill>
              <a:srgbClr val="3836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2959010-89C8-4D92-B42D-7E13A2CE0C11}"/>
                </a:ext>
              </a:extLst>
            </p:cNvPr>
            <p:cNvSpPr/>
            <p:nvPr/>
          </p:nvSpPr>
          <p:spPr>
            <a:xfrm>
              <a:off x="9063871" y="4208309"/>
              <a:ext cx="180975" cy="19050"/>
            </a:xfrm>
            <a:custGeom>
              <a:avLst/>
              <a:gdLst>
                <a:gd name="connsiteX0" fmla="*/ 0 w 180975"/>
                <a:gd name="connsiteY0" fmla="*/ 0 h 19050"/>
                <a:gd name="connsiteX1" fmla="*/ 180975 w 180975"/>
                <a:gd name="connsiteY1" fmla="*/ 0 h 19050"/>
                <a:gd name="connsiteX2" fmla="*/ 180975 w 180975"/>
                <a:gd name="connsiteY2" fmla="*/ 19050 h 19050"/>
                <a:gd name="connsiteX3" fmla="*/ 0 w 1809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19050">
                  <a:moveTo>
                    <a:pt x="0" y="0"/>
                  </a:moveTo>
                  <a:lnTo>
                    <a:pt x="180975" y="0"/>
                  </a:lnTo>
                  <a:lnTo>
                    <a:pt x="1809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1BB886A-A879-4D6E-881B-D38FA95454EF}"/>
                </a:ext>
              </a:extLst>
            </p:cNvPr>
            <p:cNvSpPr/>
            <p:nvPr/>
          </p:nvSpPr>
          <p:spPr>
            <a:xfrm>
              <a:off x="8866636" y="4296824"/>
              <a:ext cx="137293" cy="105927"/>
            </a:xfrm>
            <a:custGeom>
              <a:avLst/>
              <a:gdLst>
                <a:gd name="connsiteX0" fmla="*/ 44834 w 137293"/>
                <a:gd name="connsiteY0" fmla="*/ 78991 h 105927"/>
                <a:gd name="connsiteX1" fmla="*/ 13468 w 137293"/>
                <a:gd name="connsiteY1" fmla="*/ 47625 h 105927"/>
                <a:gd name="connsiteX2" fmla="*/ 0 w 137293"/>
                <a:gd name="connsiteY2" fmla="*/ 61093 h 105927"/>
                <a:gd name="connsiteX3" fmla="*/ 44834 w 137293"/>
                <a:gd name="connsiteY3" fmla="*/ 105928 h 105927"/>
                <a:gd name="connsiteX4" fmla="*/ 137293 w 137293"/>
                <a:gd name="connsiteY4" fmla="*/ 13468 h 105927"/>
                <a:gd name="connsiteX5" fmla="*/ 123825 w 137293"/>
                <a:gd name="connsiteY5" fmla="*/ 0 h 105927"/>
                <a:gd name="connsiteX6" fmla="*/ 44834 w 137293"/>
                <a:gd name="connsiteY6" fmla="*/ 78991 h 10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293" h="105927">
                  <a:moveTo>
                    <a:pt x="44834" y="78991"/>
                  </a:moveTo>
                  <a:lnTo>
                    <a:pt x="13468" y="47625"/>
                  </a:lnTo>
                  <a:lnTo>
                    <a:pt x="0" y="61093"/>
                  </a:lnTo>
                  <a:lnTo>
                    <a:pt x="44834" y="105928"/>
                  </a:lnTo>
                  <a:lnTo>
                    <a:pt x="137293" y="13468"/>
                  </a:lnTo>
                  <a:lnTo>
                    <a:pt x="123825" y="0"/>
                  </a:lnTo>
                  <a:lnTo>
                    <a:pt x="44834" y="78991"/>
                  </a:lnTo>
                  <a:close/>
                </a:path>
              </a:pathLst>
            </a:custGeom>
            <a:solidFill>
              <a:srgbClr val="3836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35CA6E0B-8EF2-4A83-9C5D-77D13BD8D55E}"/>
                </a:ext>
              </a:extLst>
            </p:cNvPr>
            <p:cNvSpPr/>
            <p:nvPr/>
          </p:nvSpPr>
          <p:spPr>
            <a:xfrm>
              <a:off x="9063871" y="4351184"/>
              <a:ext cx="180975" cy="19050"/>
            </a:xfrm>
            <a:custGeom>
              <a:avLst/>
              <a:gdLst>
                <a:gd name="connsiteX0" fmla="*/ 0 w 180975"/>
                <a:gd name="connsiteY0" fmla="*/ 0 h 19050"/>
                <a:gd name="connsiteX1" fmla="*/ 180975 w 180975"/>
                <a:gd name="connsiteY1" fmla="*/ 0 h 19050"/>
                <a:gd name="connsiteX2" fmla="*/ 180975 w 180975"/>
                <a:gd name="connsiteY2" fmla="*/ 19050 h 19050"/>
                <a:gd name="connsiteX3" fmla="*/ 0 w 1809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19050">
                  <a:moveTo>
                    <a:pt x="0" y="0"/>
                  </a:moveTo>
                  <a:lnTo>
                    <a:pt x="180975" y="0"/>
                  </a:lnTo>
                  <a:lnTo>
                    <a:pt x="1809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86810C3-B4A8-497E-89F9-48C3910DC5A3}"/>
                </a:ext>
              </a:extLst>
            </p:cNvPr>
            <p:cNvSpPr/>
            <p:nvPr/>
          </p:nvSpPr>
          <p:spPr>
            <a:xfrm>
              <a:off x="8866636" y="4439699"/>
              <a:ext cx="137293" cy="105927"/>
            </a:xfrm>
            <a:custGeom>
              <a:avLst/>
              <a:gdLst>
                <a:gd name="connsiteX0" fmla="*/ 44834 w 137293"/>
                <a:gd name="connsiteY0" fmla="*/ 78991 h 105927"/>
                <a:gd name="connsiteX1" fmla="*/ 13468 w 137293"/>
                <a:gd name="connsiteY1" fmla="*/ 47625 h 105927"/>
                <a:gd name="connsiteX2" fmla="*/ 0 w 137293"/>
                <a:gd name="connsiteY2" fmla="*/ 61093 h 105927"/>
                <a:gd name="connsiteX3" fmla="*/ 44834 w 137293"/>
                <a:gd name="connsiteY3" fmla="*/ 105928 h 105927"/>
                <a:gd name="connsiteX4" fmla="*/ 137293 w 137293"/>
                <a:gd name="connsiteY4" fmla="*/ 13468 h 105927"/>
                <a:gd name="connsiteX5" fmla="*/ 123825 w 137293"/>
                <a:gd name="connsiteY5" fmla="*/ 0 h 105927"/>
                <a:gd name="connsiteX6" fmla="*/ 44834 w 137293"/>
                <a:gd name="connsiteY6" fmla="*/ 78991 h 10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293" h="105927">
                  <a:moveTo>
                    <a:pt x="44834" y="78991"/>
                  </a:moveTo>
                  <a:lnTo>
                    <a:pt x="13468" y="47625"/>
                  </a:lnTo>
                  <a:lnTo>
                    <a:pt x="0" y="61093"/>
                  </a:lnTo>
                  <a:lnTo>
                    <a:pt x="44834" y="105928"/>
                  </a:lnTo>
                  <a:lnTo>
                    <a:pt x="137293" y="13468"/>
                  </a:lnTo>
                  <a:lnTo>
                    <a:pt x="123825" y="0"/>
                  </a:lnTo>
                  <a:lnTo>
                    <a:pt x="44834" y="78991"/>
                  </a:lnTo>
                  <a:close/>
                </a:path>
              </a:pathLst>
            </a:custGeom>
            <a:solidFill>
              <a:srgbClr val="3836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4B8ED69-9834-4938-8A27-03E305799D1C}"/>
                </a:ext>
              </a:extLst>
            </p:cNvPr>
            <p:cNvSpPr/>
            <p:nvPr/>
          </p:nvSpPr>
          <p:spPr>
            <a:xfrm>
              <a:off x="9063871" y="4494059"/>
              <a:ext cx="180975" cy="19050"/>
            </a:xfrm>
            <a:custGeom>
              <a:avLst/>
              <a:gdLst>
                <a:gd name="connsiteX0" fmla="*/ 0 w 180975"/>
                <a:gd name="connsiteY0" fmla="*/ 0 h 19050"/>
                <a:gd name="connsiteX1" fmla="*/ 180975 w 180975"/>
                <a:gd name="connsiteY1" fmla="*/ 0 h 19050"/>
                <a:gd name="connsiteX2" fmla="*/ 180975 w 180975"/>
                <a:gd name="connsiteY2" fmla="*/ 19050 h 19050"/>
                <a:gd name="connsiteX3" fmla="*/ 0 w 1809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19050">
                  <a:moveTo>
                    <a:pt x="0" y="0"/>
                  </a:moveTo>
                  <a:lnTo>
                    <a:pt x="180975" y="0"/>
                  </a:lnTo>
                  <a:lnTo>
                    <a:pt x="1809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9CD845B-FDD6-44BF-B4DF-ADA35B79D9EA}"/>
                </a:ext>
              </a:extLst>
            </p:cNvPr>
            <p:cNvSpPr/>
            <p:nvPr/>
          </p:nvSpPr>
          <p:spPr>
            <a:xfrm>
              <a:off x="8768596" y="3903509"/>
              <a:ext cx="571500" cy="762000"/>
            </a:xfrm>
            <a:custGeom>
              <a:avLst/>
              <a:gdLst>
                <a:gd name="connsiteX0" fmla="*/ 0 w 571500"/>
                <a:gd name="connsiteY0" fmla="*/ 762000 h 762000"/>
                <a:gd name="connsiteX1" fmla="*/ 571500 w 571500"/>
                <a:gd name="connsiteY1" fmla="*/ 762000 h 762000"/>
                <a:gd name="connsiteX2" fmla="*/ 571500 w 571500"/>
                <a:gd name="connsiteY2" fmla="*/ 0 h 762000"/>
                <a:gd name="connsiteX3" fmla="*/ 0 w 571500"/>
                <a:gd name="connsiteY3" fmla="*/ 0 h 762000"/>
                <a:gd name="connsiteX4" fmla="*/ 19050 w 571500"/>
                <a:gd name="connsiteY4" fmla="*/ 19050 h 762000"/>
                <a:gd name="connsiteX5" fmla="*/ 552450 w 571500"/>
                <a:gd name="connsiteY5" fmla="*/ 19050 h 762000"/>
                <a:gd name="connsiteX6" fmla="*/ 552450 w 571500"/>
                <a:gd name="connsiteY6" fmla="*/ 742950 h 762000"/>
                <a:gd name="connsiteX7" fmla="*/ 19050 w 571500"/>
                <a:gd name="connsiteY7" fmla="*/ 74295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0" h="762000">
                  <a:moveTo>
                    <a:pt x="0" y="762000"/>
                  </a:moveTo>
                  <a:lnTo>
                    <a:pt x="571500" y="762000"/>
                  </a:lnTo>
                  <a:lnTo>
                    <a:pt x="571500" y="0"/>
                  </a:lnTo>
                  <a:lnTo>
                    <a:pt x="0" y="0"/>
                  </a:lnTo>
                  <a:close/>
                  <a:moveTo>
                    <a:pt x="19050" y="19050"/>
                  </a:moveTo>
                  <a:lnTo>
                    <a:pt x="552450" y="19050"/>
                  </a:lnTo>
                  <a:lnTo>
                    <a:pt x="552450" y="742950"/>
                  </a:lnTo>
                  <a:lnTo>
                    <a:pt x="19050" y="7429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E512206-999C-4844-93D6-215E2547C665}"/>
              </a:ext>
            </a:extLst>
          </p:cNvPr>
          <p:cNvGrpSpPr/>
          <p:nvPr/>
        </p:nvGrpSpPr>
        <p:grpSpPr>
          <a:xfrm>
            <a:off x="1954655" y="2910658"/>
            <a:ext cx="546526" cy="594367"/>
            <a:chOff x="944406" y="3519837"/>
            <a:chExt cx="546526" cy="594367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78B174B-B2BC-4679-AE97-4C719C7F2085}"/>
                </a:ext>
              </a:extLst>
            </p:cNvPr>
            <p:cNvSpPr/>
            <p:nvPr/>
          </p:nvSpPr>
          <p:spPr>
            <a:xfrm>
              <a:off x="1046880" y="3619728"/>
              <a:ext cx="341579" cy="356506"/>
            </a:xfrm>
            <a:custGeom>
              <a:avLst/>
              <a:gdLst>
                <a:gd name="connsiteX0" fmla="*/ 260085 w 341579"/>
                <a:gd name="connsiteY0" fmla="*/ 349285 h 356506"/>
                <a:gd name="connsiteX1" fmla="*/ 300050 w 341579"/>
                <a:gd name="connsiteY1" fmla="*/ 284385 h 356506"/>
                <a:gd name="connsiteX2" fmla="*/ 329699 w 341579"/>
                <a:gd name="connsiteY2" fmla="*/ 235799 h 356506"/>
                <a:gd name="connsiteX3" fmla="*/ 341579 w 341579"/>
                <a:gd name="connsiteY3" fmla="*/ 176665 h 356506"/>
                <a:gd name="connsiteX4" fmla="*/ 341579 w 341579"/>
                <a:gd name="connsiteY4" fmla="*/ 170790 h 356506"/>
                <a:gd name="connsiteX5" fmla="*/ 170790 w 341579"/>
                <a:gd name="connsiteY5" fmla="*/ 0 h 356506"/>
                <a:gd name="connsiteX6" fmla="*/ 0 w 341579"/>
                <a:gd name="connsiteY6" fmla="*/ 170790 h 356506"/>
                <a:gd name="connsiteX7" fmla="*/ 0 w 341579"/>
                <a:gd name="connsiteY7" fmla="*/ 176665 h 356506"/>
                <a:gd name="connsiteX8" fmla="*/ 11887 w 341579"/>
                <a:gd name="connsiteY8" fmla="*/ 235778 h 356506"/>
                <a:gd name="connsiteX9" fmla="*/ 41536 w 341579"/>
                <a:gd name="connsiteY9" fmla="*/ 284365 h 356506"/>
                <a:gd name="connsiteX10" fmla="*/ 81501 w 341579"/>
                <a:gd name="connsiteY10" fmla="*/ 349265 h 356506"/>
                <a:gd name="connsiteX11" fmla="*/ 93190 w 341579"/>
                <a:gd name="connsiteY11" fmla="*/ 356506 h 356506"/>
                <a:gd name="connsiteX12" fmla="*/ 248396 w 341579"/>
                <a:gd name="connsiteY12" fmla="*/ 356506 h 356506"/>
                <a:gd name="connsiteX13" fmla="*/ 260085 w 341579"/>
                <a:gd name="connsiteY13" fmla="*/ 349285 h 356506"/>
                <a:gd name="connsiteX14" fmla="*/ 247986 w 341579"/>
                <a:gd name="connsiteY14" fmla="*/ 342864 h 356506"/>
                <a:gd name="connsiteX15" fmla="*/ 93593 w 341579"/>
                <a:gd name="connsiteY15" fmla="*/ 342864 h 356506"/>
                <a:gd name="connsiteX16" fmla="*/ 51777 w 341579"/>
                <a:gd name="connsiteY16" fmla="*/ 275292 h 356506"/>
                <a:gd name="connsiteX17" fmla="*/ 24662 w 341579"/>
                <a:gd name="connsiteY17" fmla="*/ 230887 h 356506"/>
                <a:gd name="connsiteX18" fmla="*/ 13663 w 341579"/>
                <a:gd name="connsiteY18" fmla="*/ 176453 h 356506"/>
                <a:gd name="connsiteX19" fmla="*/ 13663 w 341579"/>
                <a:gd name="connsiteY19" fmla="*/ 171042 h 356506"/>
                <a:gd name="connsiteX20" fmla="*/ 170663 w 341579"/>
                <a:gd name="connsiteY20" fmla="*/ 13790 h 356506"/>
                <a:gd name="connsiteX21" fmla="*/ 327916 w 341579"/>
                <a:gd name="connsiteY21" fmla="*/ 170790 h 356506"/>
                <a:gd name="connsiteX22" fmla="*/ 327916 w 341579"/>
                <a:gd name="connsiteY22" fmla="*/ 176453 h 356506"/>
                <a:gd name="connsiteX23" fmla="*/ 316985 w 341579"/>
                <a:gd name="connsiteY23" fmla="*/ 230839 h 356506"/>
                <a:gd name="connsiteX24" fmla="*/ 290001 w 341579"/>
                <a:gd name="connsiteY24" fmla="*/ 275135 h 356506"/>
                <a:gd name="connsiteX25" fmla="*/ 247986 w 341579"/>
                <a:gd name="connsiteY25" fmla="*/ 342864 h 35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1579" h="356506">
                  <a:moveTo>
                    <a:pt x="260085" y="349285"/>
                  </a:moveTo>
                  <a:cubicBezTo>
                    <a:pt x="267327" y="334522"/>
                    <a:pt x="284406" y="301464"/>
                    <a:pt x="300050" y="284385"/>
                  </a:cubicBezTo>
                  <a:cubicBezTo>
                    <a:pt x="312744" y="270082"/>
                    <a:pt x="322784" y="253629"/>
                    <a:pt x="329699" y="235799"/>
                  </a:cubicBezTo>
                  <a:cubicBezTo>
                    <a:pt x="336947" y="216893"/>
                    <a:pt x="340963" y="196903"/>
                    <a:pt x="341579" y="176665"/>
                  </a:cubicBezTo>
                  <a:lnTo>
                    <a:pt x="341579" y="170790"/>
                  </a:lnTo>
                  <a:cubicBezTo>
                    <a:pt x="341579" y="76465"/>
                    <a:pt x="265114" y="0"/>
                    <a:pt x="170790" y="0"/>
                  </a:cubicBezTo>
                  <a:cubicBezTo>
                    <a:pt x="76465" y="0"/>
                    <a:pt x="0" y="76465"/>
                    <a:pt x="0" y="170790"/>
                  </a:cubicBezTo>
                  <a:lnTo>
                    <a:pt x="0" y="176665"/>
                  </a:lnTo>
                  <a:cubicBezTo>
                    <a:pt x="620" y="196896"/>
                    <a:pt x="4639" y="216880"/>
                    <a:pt x="11887" y="235778"/>
                  </a:cubicBezTo>
                  <a:cubicBezTo>
                    <a:pt x="18802" y="253608"/>
                    <a:pt x="28842" y="270061"/>
                    <a:pt x="41536" y="284365"/>
                  </a:cubicBezTo>
                  <a:cubicBezTo>
                    <a:pt x="57180" y="301382"/>
                    <a:pt x="74259" y="334522"/>
                    <a:pt x="81501" y="349265"/>
                  </a:cubicBezTo>
                  <a:cubicBezTo>
                    <a:pt x="83709" y="353700"/>
                    <a:pt x="88235" y="356504"/>
                    <a:pt x="93190" y="356506"/>
                  </a:cubicBezTo>
                  <a:lnTo>
                    <a:pt x="248396" y="356506"/>
                  </a:lnTo>
                  <a:cubicBezTo>
                    <a:pt x="253346" y="356508"/>
                    <a:pt x="257872" y="353713"/>
                    <a:pt x="260085" y="349285"/>
                  </a:cubicBezTo>
                  <a:close/>
                  <a:moveTo>
                    <a:pt x="247986" y="342864"/>
                  </a:moveTo>
                  <a:lnTo>
                    <a:pt x="93593" y="342864"/>
                  </a:lnTo>
                  <a:cubicBezTo>
                    <a:pt x="84780" y="324937"/>
                    <a:pt x="67803" y="292720"/>
                    <a:pt x="51777" y="275292"/>
                  </a:cubicBezTo>
                  <a:cubicBezTo>
                    <a:pt x="40163" y="262226"/>
                    <a:pt x="30980" y="247187"/>
                    <a:pt x="24662" y="230887"/>
                  </a:cubicBezTo>
                  <a:cubicBezTo>
                    <a:pt x="17978" y="213485"/>
                    <a:pt x="14260" y="195085"/>
                    <a:pt x="13663" y="176453"/>
                  </a:cubicBezTo>
                  <a:lnTo>
                    <a:pt x="13663" y="171042"/>
                  </a:lnTo>
                  <a:cubicBezTo>
                    <a:pt x="13593" y="84264"/>
                    <a:pt x="83884" y="13859"/>
                    <a:pt x="170663" y="13790"/>
                  </a:cubicBezTo>
                  <a:cubicBezTo>
                    <a:pt x="257441" y="13720"/>
                    <a:pt x="327846" y="84011"/>
                    <a:pt x="327916" y="170790"/>
                  </a:cubicBezTo>
                  <a:lnTo>
                    <a:pt x="327916" y="176453"/>
                  </a:lnTo>
                  <a:cubicBezTo>
                    <a:pt x="327339" y="195066"/>
                    <a:pt x="323645" y="213449"/>
                    <a:pt x="316985" y="230839"/>
                  </a:cubicBezTo>
                  <a:cubicBezTo>
                    <a:pt x="310700" y="247094"/>
                    <a:pt x="301562" y="262094"/>
                    <a:pt x="290001" y="275135"/>
                  </a:cubicBezTo>
                  <a:cubicBezTo>
                    <a:pt x="273714" y="292925"/>
                    <a:pt x="256751" y="325074"/>
                    <a:pt x="247986" y="342864"/>
                  </a:cubicBezTo>
                  <a:close/>
                </a:path>
              </a:pathLst>
            </a:custGeom>
            <a:solidFill>
              <a:srgbClr val="000000"/>
            </a:solidFill>
            <a:ln w="6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0996C5B-728D-4952-8827-EBCF3ABAC995}"/>
                </a:ext>
              </a:extLst>
            </p:cNvPr>
            <p:cNvSpPr/>
            <p:nvPr/>
          </p:nvSpPr>
          <p:spPr>
            <a:xfrm>
              <a:off x="1135691" y="4017634"/>
              <a:ext cx="163958" cy="13663"/>
            </a:xfrm>
            <a:custGeom>
              <a:avLst/>
              <a:gdLst>
                <a:gd name="connsiteX0" fmla="*/ 163958 w 163958"/>
                <a:gd name="connsiteY0" fmla="*/ 6832 h 13663"/>
                <a:gd name="connsiteX1" fmla="*/ 157126 w 163958"/>
                <a:gd name="connsiteY1" fmla="*/ 0 h 13663"/>
                <a:gd name="connsiteX2" fmla="*/ 6832 w 163958"/>
                <a:gd name="connsiteY2" fmla="*/ 0 h 13663"/>
                <a:gd name="connsiteX3" fmla="*/ 0 w 163958"/>
                <a:gd name="connsiteY3" fmla="*/ 6832 h 13663"/>
                <a:gd name="connsiteX4" fmla="*/ 6832 w 163958"/>
                <a:gd name="connsiteY4" fmla="*/ 13663 h 13663"/>
                <a:gd name="connsiteX5" fmla="*/ 157126 w 163958"/>
                <a:gd name="connsiteY5" fmla="*/ 13663 h 13663"/>
                <a:gd name="connsiteX6" fmla="*/ 163958 w 163958"/>
                <a:gd name="connsiteY6" fmla="*/ 6832 h 1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958" h="13663">
                  <a:moveTo>
                    <a:pt x="163958" y="6832"/>
                  </a:moveTo>
                  <a:cubicBezTo>
                    <a:pt x="163958" y="3059"/>
                    <a:pt x="160900" y="0"/>
                    <a:pt x="157126" y="0"/>
                  </a:cubicBezTo>
                  <a:lnTo>
                    <a:pt x="6832" y="0"/>
                  </a:lnTo>
                  <a:cubicBezTo>
                    <a:pt x="3059" y="0"/>
                    <a:pt x="0" y="3059"/>
                    <a:pt x="0" y="6832"/>
                  </a:cubicBezTo>
                  <a:cubicBezTo>
                    <a:pt x="0" y="10605"/>
                    <a:pt x="3059" y="13663"/>
                    <a:pt x="6832" y="13663"/>
                  </a:cubicBezTo>
                  <a:lnTo>
                    <a:pt x="157126" y="13663"/>
                  </a:lnTo>
                  <a:cubicBezTo>
                    <a:pt x="160900" y="13663"/>
                    <a:pt x="163958" y="10605"/>
                    <a:pt x="163958" y="6832"/>
                  </a:cubicBezTo>
                  <a:close/>
                </a:path>
              </a:pathLst>
            </a:custGeom>
            <a:solidFill>
              <a:srgbClr val="000000"/>
            </a:solidFill>
            <a:ln w="6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773AA86-CBFD-4425-AF77-7235D5A2845C}"/>
                </a:ext>
              </a:extLst>
            </p:cNvPr>
            <p:cNvSpPr/>
            <p:nvPr/>
          </p:nvSpPr>
          <p:spPr>
            <a:xfrm>
              <a:off x="1178167" y="4070346"/>
              <a:ext cx="78963" cy="43858"/>
            </a:xfrm>
            <a:custGeom>
              <a:avLst/>
              <a:gdLst>
                <a:gd name="connsiteX0" fmla="*/ 6855 w 78963"/>
                <a:gd name="connsiteY0" fmla="*/ 0 h 43858"/>
                <a:gd name="connsiteX1" fmla="*/ 0 w 78963"/>
                <a:gd name="connsiteY1" fmla="*/ 6808 h 43858"/>
                <a:gd name="connsiteX2" fmla="*/ 23 w 78963"/>
                <a:gd name="connsiteY2" fmla="*/ 7392 h 43858"/>
                <a:gd name="connsiteX3" fmla="*/ 42600 w 78963"/>
                <a:gd name="connsiteY3" fmla="*/ 43733 h 43858"/>
                <a:gd name="connsiteX4" fmla="*/ 78942 w 78963"/>
                <a:gd name="connsiteY4" fmla="*/ 7392 h 43858"/>
                <a:gd name="connsiteX5" fmla="*/ 72679 w 78963"/>
                <a:gd name="connsiteY5" fmla="*/ 36 h 43858"/>
                <a:gd name="connsiteX6" fmla="*/ 72110 w 78963"/>
                <a:gd name="connsiteY6" fmla="*/ 14 h 43858"/>
                <a:gd name="connsiteX7" fmla="*/ 39544 w 78963"/>
                <a:gd name="connsiteY7" fmla="*/ 30175 h 43858"/>
                <a:gd name="connsiteX8" fmla="*/ 15394 w 78963"/>
                <a:gd name="connsiteY8" fmla="*/ 13663 h 43858"/>
                <a:gd name="connsiteX9" fmla="*/ 63632 w 78963"/>
                <a:gd name="connsiteY9" fmla="*/ 13663 h 43858"/>
                <a:gd name="connsiteX10" fmla="*/ 39544 w 78963"/>
                <a:gd name="connsiteY10" fmla="*/ 30175 h 4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963" h="43858">
                  <a:moveTo>
                    <a:pt x="6855" y="0"/>
                  </a:moveTo>
                  <a:cubicBezTo>
                    <a:pt x="3082" y="-13"/>
                    <a:pt x="13" y="3035"/>
                    <a:pt x="0" y="6808"/>
                  </a:cubicBezTo>
                  <a:cubicBezTo>
                    <a:pt x="-1" y="7003"/>
                    <a:pt x="8" y="7198"/>
                    <a:pt x="23" y="7392"/>
                  </a:cubicBezTo>
                  <a:cubicBezTo>
                    <a:pt x="1745" y="29185"/>
                    <a:pt x="20808" y="45455"/>
                    <a:pt x="42600" y="43733"/>
                  </a:cubicBezTo>
                  <a:cubicBezTo>
                    <a:pt x="62001" y="42201"/>
                    <a:pt x="77409" y="26792"/>
                    <a:pt x="78942" y="7392"/>
                  </a:cubicBezTo>
                  <a:cubicBezTo>
                    <a:pt x="79244" y="3631"/>
                    <a:pt x="76439" y="338"/>
                    <a:pt x="72679" y="36"/>
                  </a:cubicBezTo>
                  <a:cubicBezTo>
                    <a:pt x="72489" y="21"/>
                    <a:pt x="72300" y="13"/>
                    <a:pt x="72110" y="14"/>
                  </a:cubicBezTo>
                  <a:close/>
                  <a:moveTo>
                    <a:pt x="39544" y="30175"/>
                  </a:moveTo>
                  <a:cubicBezTo>
                    <a:pt x="28883" y="30102"/>
                    <a:pt x="19331" y="23571"/>
                    <a:pt x="15394" y="13663"/>
                  </a:cubicBezTo>
                  <a:lnTo>
                    <a:pt x="63632" y="13663"/>
                  </a:lnTo>
                  <a:cubicBezTo>
                    <a:pt x="59718" y="23561"/>
                    <a:pt x="50188" y="30094"/>
                    <a:pt x="39544" y="30175"/>
                  </a:cubicBezTo>
                  <a:close/>
                </a:path>
              </a:pathLst>
            </a:custGeom>
            <a:solidFill>
              <a:srgbClr val="000000"/>
            </a:solidFill>
            <a:ln w="6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8669812-7ABD-44E0-AA9F-DDAAE977A511}"/>
                </a:ext>
              </a:extLst>
            </p:cNvPr>
            <p:cNvSpPr/>
            <p:nvPr/>
          </p:nvSpPr>
          <p:spPr>
            <a:xfrm>
              <a:off x="1210838" y="3519837"/>
              <a:ext cx="13663" cy="75147"/>
            </a:xfrm>
            <a:custGeom>
              <a:avLst/>
              <a:gdLst>
                <a:gd name="connsiteX0" fmla="*/ 0 w 13663"/>
                <a:gd name="connsiteY0" fmla="*/ 6832 h 75147"/>
                <a:gd name="connsiteX1" fmla="*/ 0 w 13663"/>
                <a:gd name="connsiteY1" fmla="*/ 68316 h 75147"/>
                <a:gd name="connsiteX2" fmla="*/ 6832 w 13663"/>
                <a:gd name="connsiteY2" fmla="*/ 75147 h 75147"/>
                <a:gd name="connsiteX3" fmla="*/ 13663 w 13663"/>
                <a:gd name="connsiteY3" fmla="*/ 68316 h 75147"/>
                <a:gd name="connsiteX4" fmla="*/ 13663 w 13663"/>
                <a:gd name="connsiteY4" fmla="*/ 6832 h 75147"/>
                <a:gd name="connsiteX5" fmla="*/ 6832 w 13663"/>
                <a:gd name="connsiteY5" fmla="*/ 0 h 75147"/>
                <a:gd name="connsiteX6" fmla="*/ 0 w 13663"/>
                <a:gd name="connsiteY6" fmla="*/ 6832 h 7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63" h="75147">
                  <a:moveTo>
                    <a:pt x="0" y="6832"/>
                  </a:moveTo>
                  <a:lnTo>
                    <a:pt x="0" y="68316"/>
                  </a:lnTo>
                  <a:cubicBezTo>
                    <a:pt x="0" y="72089"/>
                    <a:pt x="3059" y="75147"/>
                    <a:pt x="6832" y="75147"/>
                  </a:cubicBezTo>
                  <a:cubicBezTo>
                    <a:pt x="10605" y="75147"/>
                    <a:pt x="13663" y="72089"/>
                    <a:pt x="13663" y="68316"/>
                  </a:cubicBezTo>
                  <a:lnTo>
                    <a:pt x="13663" y="6832"/>
                  </a:lnTo>
                  <a:cubicBezTo>
                    <a:pt x="13663" y="3059"/>
                    <a:pt x="10605" y="0"/>
                    <a:pt x="6832" y="0"/>
                  </a:cubicBezTo>
                  <a:cubicBezTo>
                    <a:pt x="3059" y="0"/>
                    <a:pt x="0" y="3059"/>
                    <a:pt x="0" y="6832"/>
                  </a:cubicBezTo>
                  <a:close/>
                </a:path>
              </a:pathLst>
            </a:custGeom>
            <a:solidFill>
              <a:srgbClr val="00AAB5"/>
            </a:solidFill>
            <a:ln w="19050" cap="flat">
              <a:solidFill>
                <a:srgbClr val="00AAB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0C4938F-6CA1-49D7-84ED-38DA572781A8}"/>
                </a:ext>
              </a:extLst>
            </p:cNvPr>
            <p:cNvSpPr/>
            <p:nvPr/>
          </p:nvSpPr>
          <p:spPr>
            <a:xfrm>
              <a:off x="944406" y="3786269"/>
              <a:ext cx="75147" cy="13663"/>
            </a:xfrm>
            <a:custGeom>
              <a:avLst/>
              <a:gdLst>
                <a:gd name="connsiteX0" fmla="*/ 75147 w 75147"/>
                <a:gd name="connsiteY0" fmla="*/ 6832 h 13663"/>
                <a:gd name="connsiteX1" fmla="*/ 68316 w 75147"/>
                <a:gd name="connsiteY1" fmla="*/ 0 h 13663"/>
                <a:gd name="connsiteX2" fmla="*/ 6832 w 75147"/>
                <a:gd name="connsiteY2" fmla="*/ 0 h 13663"/>
                <a:gd name="connsiteX3" fmla="*/ 0 w 75147"/>
                <a:gd name="connsiteY3" fmla="*/ 6832 h 13663"/>
                <a:gd name="connsiteX4" fmla="*/ 6832 w 75147"/>
                <a:gd name="connsiteY4" fmla="*/ 13663 h 13663"/>
                <a:gd name="connsiteX5" fmla="*/ 68316 w 75147"/>
                <a:gd name="connsiteY5" fmla="*/ 13663 h 13663"/>
                <a:gd name="connsiteX6" fmla="*/ 75147 w 75147"/>
                <a:gd name="connsiteY6" fmla="*/ 6832 h 1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147" h="13663">
                  <a:moveTo>
                    <a:pt x="75147" y="6832"/>
                  </a:moveTo>
                  <a:cubicBezTo>
                    <a:pt x="75147" y="3059"/>
                    <a:pt x="72089" y="0"/>
                    <a:pt x="68316" y="0"/>
                  </a:cubicBezTo>
                  <a:lnTo>
                    <a:pt x="6832" y="0"/>
                  </a:lnTo>
                  <a:cubicBezTo>
                    <a:pt x="3059" y="0"/>
                    <a:pt x="0" y="3059"/>
                    <a:pt x="0" y="6832"/>
                  </a:cubicBezTo>
                  <a:cubicBezTo>
                    <a:pt x="0" y="10605"/>
                    <a:pt x="3059" y="13663"/>
                    <a:pt x="6832" y="13663"/>
                  </a:cubicBezTo>
                  <a:lnTo>
                    <a:pt x="68316" y="13663"/>
                  </a:lnTo>
                  <a:cubicBezTo>
                    <a:pt x="72089" y="13663"/>
                    <a:pt x="75147" y="10605"/>
                    <a:pt x="75147" y="6832"/>
                  </a:cubicBezTo>
                  <a:close/>
                </a:path>
              </a:pathLst>
            </a:custGeom>
            <a:solidFill>
              <a:srgbClr val="00AAB5"/>
            </a:solidFill>
            <a:ln w="19050" cap="flat">
              <a:solidFill>
                <a:srgbClr val="00AAB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1EE9E2C-0407-4064-BB17-43DC8BD2BCBC}"/>
                </a:ext>
              </a:extLst>
            </p:cNvPr>
            <p:cNvSpPr/>
            <p:nvPr/>
          </p:nvSpPr>
          <p:spPr>
            <a:xfrm>
              <a:off x="1415785" y="3786269"/>
              <a:ext cx="75147" cy="13663"/>
            </a:xfrm>
            <a:custGeom>
              <a:avLst/>
              <a:gdLst>
                <a:gd name="connsiteX0" fmla="*/ 0 w 75147"/>
                <a:gd name="connsiteY0" fmla="*/ 6832 h 13663"/>
                <a:gd name="connsiteX1" fmla="*/ 6832 w 75147"/>
                <a:gd name="connsiteY1" fmla="*/ 13663 h 13663"/>
                <a:gd name="connsiteX2" fmla="*/ 68316 w 75147"/>
                <a:gd name="connsiteY2" fmla="*/ 13663 h 13663"/>
                <a:gd name="connsiteX3" fmla="*/ 75147 w 75147"/>
                <a:gd name="connsiteY3" fmla="*/ 6832 h 13663"/>
                <a:gd name="connsiteX4" fmla="*/ 68316 w 75147"/>
                <a:gd name="connsiteY4" fmla="*/ 0 h 13663"/>
                <a:gd name="connsiteX5" fmla="*/ 6832 w 75147"/>
                <a:gd name="connsiteY5" fmla="*/ 0 h 13663"/>
                <a:gd name="connsiteX6" fmla="*/ 0 w 75147"/>
                <a:gd name="connsiteY6" fmla="*/ 6832 h 1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147" h="13663">
                  <a:moveTo>
                    <a:pt x="0" y="6832"/>
                  </a:moveTo>
                  <a:cubicBezTo>
                    <a:pt x="0" y="10605"/>
                    <a:pt x="3059" y="13663"/>
                    <a:pt x="6832" y="13663"/>
                  </a:cubicBezTo>
                  <a:lnTo>
                    <a:pt x="68316" y="13663"/>
                  </a:lnTo>
                  <a:cubicBezTo>
                    <a:pt x="72089" y="13663"/>
                    <a:pt x="75147" y="10605"/>
                    <a:pt x="75147" y="6832"/>
                  </a:cubicBezTo>
                  <a:cubicBezTo>
                    <a:pt x="75147" y="3059"/>
                    <a:pt x="72089" y="0"/>
                    <a:pt x="68316" y="0"/>
                  </a:cubicBezTo>
                  <a:lnTo>
                    <a:pt x="6832" y="0"/>
                  </a:lnTo>
                  <a:cubicBezTo>
                    <a:pt x="3059" y="0"/>
                    <a:pt x="0" y="3059"/>
                    <a:pt x="0" y="6832"/>
                  </a:cubicBezTo>
                  <a:close/>
                </a:path>
              </a:pathLst>
            </a:custGeom>
            <a:solidFill>
              <a:srgbClr val="00AAB5"/>
            </a:solidFill>
            <a:ln w="19050" cap="flat">
              <a:solidFill>
                <a:srgbClr val="00AAB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84901A4-7975-4C81-8A46-4513370EBEB2}"/>
                </a:ext>
              </a:extLst>
            </p:cNvPr>
            <p:cNvSpPr/>
            <p:nvPr/>
          </p:nvSpPr>
          <p:spPr>
            <a:xfrm>
              <a:off x="1022445" y="3597875"/>
              <a:ext cx="57054" cy="57054"/>
            </a:xfrm>
            <a:custGeom>
              <a:avLst/>
              <a:gdLst>
                <a:gd name="connsiteX0" fmla="*/ 2000 w 57054"/>
                <a:gd name="connsiteY0" fmla="*/ 2000 h 57054"/>
                <a:gd name="connsiteX1" fmla="*/ 2000 w 57054"/>
                <a:gd name="connsiteY1" fmla="*/ 11660 h 57054"/>
                <a:gd name="connsiteX2" fmla="*/ 45476 w 57054"/>
                <a:gd name="connsiteY2" fmla="*/ 55136 h 57054"/>
                <a:gd name="connsiteX3" fmla="*/ 55136 w 57054"/>
                <a:gd name="connsiteY3" fmla="*/ 54968 h 57054"/>
                <a:gd name="connsiteX4" fmla="*/ 55136 w 57054"/>
                <a:gd name="connsiteY4" fmla="*/ 45476 h 57054"/>
                <a:gd name="connsiteX5" fmla="*/ 11660 w 57054"/>
                <a:gd name="connsiteY5" fmla="*/ 2000 h 57054"/>
                <a:gd name="connsiteX6" fmla="*/ 2000 w 57054"/>
                <a:gd name="connsiteY6" fmla="*/ 2000 h 5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54" h="57054">
                  <a:moveTo>
                    <a:pt x="2000" y="2000"/>
                  </a:moveTo>
                  <a:cubicBezTo>
                    <a:pt x="-667" y="4668"/>
                    <a:pt x="-667" y="8992"/>
                    <a:pt x="2000" y="11660"/>
                  </a:cubicBezTo>
                  <a:lnTo>
                    <a:pt x="45476" y="55136"/>
                  </a:lnTo>
                  <a:cubicBezTo>
                    <a:pt x="48191" y="57758"/>
                    <a:pt x="52515" y="57682"/>
                    <a:pt x="55136" y="54968"/>
                  </a:cubicBezTo>
                  <a:cubicBezTo>
                    <a:pt x="57693" y="52321"/>
                    <a:pt x="57693" y="48124"/>
                    <a:pt x="55136" y="45476"/>
                  </a:cubicBezTo>
                  <a:lnTo>
                    <a:pt x="11660" y="2000"/>
                  </a:lnTo>
                  <a:cubicBezTo>
                    <a:pt x="8992" y="-667"/>
                    <a:pt x="4668" y="-667"/>
                    <a:pt x="2000" y="2000"/>
                  </a:cubicBezTo>
                  <a:close/>
                </a:path>
              </a:pathLst>
            </a:custGeom>
            <a:solidFill>
              <a:srgbClr val="00AAB5"/>
            </a:solidFill>
            <a:ln w="19050" cap="flat">
              <a:solidFill>
                <a:srgbClr val="00AAB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8F694E9-F52A-47A7-A9B4-2083B44DE964}"/>
                </a:ext>
              </a:extLst>
            </p:cNvPr>
            <p:cNvSpPr/>
            <p:nvPr/>
          </p:nvSpPr>
          <p:spPr>
            <a:xfrm>
              <a:off x="1355672" y="3931103"/>
              <a:ext cx="57139" cy="57139"/>
            </a:xfrm>
            <a:custGeom>
              <a:avLst/>
              <a:gdLst>
                <a:gd name="connsiteX0" fmla="*/ 45562 w 57139"/>
                <a:gd name="connsiteY0" fmla="*/ 55222 h 57139"/>
                <a:gd name="connsiteX1" fmla="*/ 55222 w 57139"/>
                <a:gd name="connsiteY1" fmla="*/ 55054 h 57139"/>
                <a:gd name="connsiteX2" fmla="*/ 55222 w 57139"/>
                <a:gd name="connsiteY2" fmla="*/ 45562 h 57139"/>
                <a:gd name="connsiteX3" fmla="*/ 11746 w 57139"/>
                <a:gd name="connsiteY3" fmla="*/ 2086 h 57139"/>
                <a:gd name="connsiteX4" fmla="*/ 2086 w 57139"/>
                <a:gd name="connsiteY4" fmla="*/ 1918 h 57139"/>
                <a:gd name="connsiteX5" fmla="*/ 1918 w 57139"/>
                <a:gd name="connsiteY5" fmla="*/ 11578 h 57139"/>
                <a:gd name="connsiteX6" fmla="*/ 2086 w 57139"/>
                <a:gd name="connsiteY6" fmla="*/ 11746 h 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39" h="57139">
                  <a:moveTo>
                    <a:pt x="45562" y="55222"/>
                  </a:moveTo>
                  <a:cubicBezTo>
                    <a:pt x="48276" y="57843"/>
                    <a:pt x="52601" y="57768"/>
                    <a:pt x="55222" y="55054"/>
                  </a:cubicBezTo>
                  <a:cubicBezTo>
                    <a:pt x="57779" y="52407"/>
                    <a:pt x="57779" y="48209"/>
                    <a:pt x="55222" y="45562"/>
                  </a:cubicBezTo>
                  <a:lnTo>
                    <a:pt x="11746" y="2086"/>
                  </a:lnTo>
                  <a:cubicBezTo>
                    <a:pt x="9124" y="-628"/>
                    <a:pt x="4800" y="-703"/>
                    <a:pt x="2086" y="1918"/>
                  </a:cubicBezTo>
                  <a:cubicBezTo>
                    <a:pt x="-628" y="4539"/>
                    <a:pt x="-703" y="8864"/>
                    <a:pt x="1918" y="11578"/>
                  </a:cubicBezTo>
                  <a:cubicBezTo>
                    <a:pt x="1973" y="11635"/>
                    <a:pt x="2029" y="11690"/>
                    <a:pt x="2086" y="11746"/>
                  </a:cubicBezTo>
                  <a:close/>
                </a:path>
              </a:pathLst>
            </a:custGeom>
            <a:solidFill>
              <a:srgbClr val="00AAB5"/>
            </a:solidFill>
            <a:ln w="19050" cap="flat">
              <a:solidFill>
                <a:srgbClr val="00AAB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93CEF64-2C7E-4516-9235-25CE533F412E}"/>
                </a:ext>
              </a:extLst>
            </p:cNvPr>
            <p:cNvSpPr/>
            <p:nvPr/>
          </p:nvSpPr>
          <p:spPr>
            <a:xfrm>
              <a:off x="1355672" y="3597875"/>
              <a:ext cx="57222" cy="57222"/>
            </a:xfrm>
            <a:custGeom>
              <a:avLst/>
              <a:gdLst>
                <a:gd name="connsiteX0" fmla="*/ 55222 w 57222"/>
                <a:gd name="connsiteY0" fmla="*/ 2000 h 57222"/>
                <a:gd name="connsiteX1" fmla="*/ 45562 w 57222"/>
                <a:gd name="connsiteY1" fmla="*/ 2000 h 57222"/>
                <a:gd name="connsiteX2" fmla="*/ 2086 w 57222"/>
                <a:gd name="connsiteY2" fmla="*/ 45476 h 57222"/>
                <a:gd name="connsiteX3" fmla="*/ 1918 w 57222"/>
                <a:gd name="connsiteY3" fmla="*/ 55136 h 57222"/>
                <a:gd name="connsiteX4" fmla="*/ 11578 w 57222"/>
                <a:gd name="connsiteY4" fmla="*/ 55304 h 57222"/>
                <a:gd name="connsiteX5" fmla="*/ 11746 w 57222"/>
                <a:gd name="connsiteY5" fmla="*/ 55136 h 57222"/>
                <a:gd name="connsiteX6" fmla="*/ 55222 w 57222"/>
                <a:gd name="connsiteY6" fmla="*/ 11660 h 57222"/>
                <a:gd name="connsiteX7" fmla="*/ 55222 w 57222"/>
                <a:gd name="connsiteY7" fmla="*/ 2000 h 5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22" h="57222">
                  <a:moveTo>
                    <a:pt x="55222" y="2000"/>
                  </a:moveTo>
                  <a:cubicBezTo>
                    <a:pt x="52554" y="-667"/>
                    <a:pt x="48230" y="-667"/>
                    <a:pt x="45562" y="2000"/>
                  </a:cubicBezTo>
                  <a:lnTo>
                    <a:pt x="2086" y="45476"/>
                  </a:lnTo>
                  <a:cubicBezTo>
                    <a:pt x="-628" y="48098"/>
                    <a:pt x="-703" y="52422"/>
                    <a:pt x="1918" y="55136"/>
                  </a:cubicBezTo>
                  <a:cubicBezTo>
                    <a:pt x="4539" y="57851"/>
                    <a:pt x="8864" y="57926"/>
                    <a:pt x="11578" y="55304"/>
                  </a:cubicBezTo>
                  <a:cubicBezTo>
                    <a:pt x="11635" y="55249"/>
                    <a:pt x="11690" y="55193"/>
                    <a:pt x="11746" y="55136"/>
                  </a:cubicBezTo>
                  <a:lnTo>
                    <a:pt x="55222" y="11660"/>
                  </a:lnTo>
                  <a:cubicBezTo>
                    <a:pt x="57889" y="8992"/>
                    <a:pt x="57889" y="4668"/>
                    <a:pt x="55222" y="2000"/>
                  </a:cubicBezTo>
                  <a:close/>
                </a:path>
              </a:pathLst>
            </a:custGeom>
            <a:solidFill>
              <a:srgbClr val="00AAB5"/>
            </a:solidFill>
            <a:ln w="19050" cap="flat">
              <a:solidFill>
                <a:srgbClr val="00AAB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6A79DA7-3F9C-4D51-BF90-A5667CEC3D9E}"/>
                </a:ext>
              </a:extLst>
            </p:cNvPr>
            <p:cNvSpPr/>
            <p:nvPr/>
          </p:nvSpPr>
          <p:spPr>
            <a:xfrm>
              <a:off x="1022445" y="3931103"/>
              <a:ext cx="57222" cy="57223"/>
            </a:xfrm>
            <a:custGeom>
              <a:avLst/>
              <a:gdLst>
                <a:gd name="connsiteX0" fmla="*/ 6830 w 57222"/>
                <a:gd name="connsiteY0" fmla="*/ 57224 h 57223"/>
                <a:gd name="connsiteX1" fmla="*/ 11660 w 57222"/>
                <a:gd name="connsiteY1" fmla="*/ 55222 h 57223"/>
                <a:gd name="connsiteX2" fmla="*/ 55136 w 57222"/>
                <a:gd name="connsiteY2" fmla="*/ 11746 h 57223"/>
                <a:gd name="connsiteX3" fmla="*/ 55304 w 57222"/>
                <a:gd name="connsiteY3" fmla="*/ 2086 h 57223"/>
                <a:gd name="connsiteX4" fmla="*/ 45645 w 57222"/>
                <a:gd name="connsiteY4" fmla="*/ 1918 h 57223"/>
                <a:gd name="connsiteX5" fmla="*/ 45477 w 57222"/>
                <a:gd name="connsiteY5" fmla="*/ 2086 h 57223"/>
                <a:gd name="connsiteX6" fmla="*/ 2000 w 57222"/>
                <a:gd name="connsiteY6" fmla="*/ 45562 h 57223"/>
                <a:gd name="connsiteX7" fmla="*/ 2002 w 57222"/>
                <a:gd name="connsiteY7" fmla="*/ 55223 h 57223"/>
                <a:gd name="connsiteX8" fmla="*/ 6830 w 57222"/>
                <a:gd name="connsiteY8" fmla="*/ 57224 h 5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22" h="57223">
                  <a:moveTo>
                    <a:pt x="6830" y="57224"/>
                  </a:moveTo>
                  <a:cubicBezTo>
                    <a:pt x="8642" y="57224"/>
                    <a:pt x="10379" y="56503"/>
                    <a:pt x="11660" y="55222"/>
                  </a:cubicBezTo>
                  <a:lnTo>
                    <a:pt x="55136" y="11746"/>
                  </a:lnTo>
                  <a:cubicBezTo>
                    <a:pt x="57851" y="9124"/>
                    <a:pt x="57926" y="4800"/>
                    <a:pt x="55304" y="2086"/>
                  </a:cubicBezTo>
                  <a:cubicBezTo>
                    <a:pt x="52683" y="-628"/>
                    <a:pt x="48358" y="-703"/>
                    <a:pt x="45645" y="1918"/>
                  </a:cubicBezTo>
                  <a:cubicBezTo>
                    <a:pt x="45587" y="1973"/>
                    <a:pt x="45531" y="2029"/>
                    <a:pt x="45477" y="2086"/>
                  </a:cubicBezTo>
                  <a:lnTo>
                    <a:pt x="2000" y="45562"/>
                  </a:lnTo>
                  <a:cubicBezTo>
                    <a:pt x="-667" y="48230"/>
                    <a:pt x="-667" y="52556"/>
                    <a:pt x="2002" y="55223"/>
                  </a:cubicBezTo>
                  <a:cubicBezTo>
                    <a:pt x="3283" y="56504"/>
                    <a:pt x="5019" y="57224"/>
                    <a:pt x="6830" y="57224"/>
                  </a:cubicBezTo>
                  <a:close/>
                </a:path>
              </a:pathLst>
            </a:custGeom>
            <a:solidFill>
              <a:srgbClr val="00AAB5"/>
            </a:solidFill>
            <a:ln w="19050" cap="flat">
              <a:solidFill>
                <a:srgbClr val="00AAB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3D092C8-D244-42E8-A4EE-5B2926D57FEF}"/>
              </a:ext>
            </a:extLst>
          </p:cNvPr>
          <p:cNvGrpSpPr/>
          <p:nvPr/>
        </p:nvGrpSpPr>
        <p:grpSpPr>
          <a:xfrm>
            <a:off x="4808412" y="2966873"/>
            <a:ext cx="529545" cy="494484"/>
            <a:chOff x="5951727" y="4355662"/>
            <a:chExt cx="529545" cy="494484"/>
          </a:xfrm>
        </p:grpSpPr>
        <p:grpSp>
          <p:nvGrpSpPr>
            <p:cNvPr id="114" name="Graphic 81" descr="Basic Shapes outline">
              <a:extLst>
                <a:ext uri="{FF2B5EF4-FFF2-40B4-BE49-F238E27FC236}">
                  <a16:creationId xmlns:a16="http://schemas.microsoft.com/office/drawing/2014/main" id="{3C758E03-6B65-455F-BD65-271B2166E362}"/>
                </a:ext>
              </a:extLst>
            </p:cNvPr>
            <p:cNvGrpSpPr/>
            <p:nvPr/>
          </p:nvGrpSpPr>
          <p:grpSpPr>
            <a:xfrm>
              <a:off x="5951727" y="4355662"/>
              <a:ext cx="529545" cy="494484"/>
              <a:chOff x="5951727" y="4355662"/>
              <a:chExt cx="529545" cy="494484"/>
            </a:xfrm>
            <a:solidFill>
              <a:srgbClr val="000000"/>
            </a:solidFill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740E9CE7-8653-4755-BD42-9E6E92F58977}"/>
                  </a:ext>
                </a:extLst>
              </p:cNvPr>
              <p:cNvSpPr/>
              <p:nvPr/>
            </p:nvSpPr>
            <p:spPr>
              <a:xfrm>
                <a:off x="5951727" y="4418412"/>
                <a:ext cx="249118" cy="249118"/>
              </a:xfrm>
              <a:custGeom>
                <a:avLst/>
                <a:gdLst>
                  <a:gd name="connsiteX0" fmla="*/ 231804 w 249118"/>
                  <a:gd name="connsiteY0" fmla="*/ 186602 h 249118"/>
                  <a:gd name="connsiteX1" fmla="*/ 62502 w 249118"/>
                  <a:gd name="connsiteY1" fmla="*/ 231832 h 249118"/>
                  <a:gd name="connsiteX2" fmla="*/ 17272 w 249118"/>
                  <a:gd name="connsiteY2" fmla="*/ 62538 h 249118"/>
                  <a:gd name="connsiteX3" fmla="*/ 186567 w 249118"/>
                  <a:gd name="connsiteY3" fmla="*/ 17308 h 249118"/>
                  <a:gd name="connsiteX4" fmla="*/ 0 w 249118"/>
                  <a:gd name="connsiteY4" fmla="*/ 52509 h 249118"/>
                  <a:gd name="connsiteX5" fmla="*/ 52509 w 249118"/>
                  <a:gd name="connsiteY5" fmla="*/ 249119 h 249118"/>
                  <a:gd name="connsiteX6" fmla="*/ 249119 w 249118"/>
                  <a:gd name="connsiteY6" fmla="*/ 196609 h 249118"/>
                  <a:gd name="connsiteX7" fmla="*/ 196609 w 249118"/>
                  <a:gd name="connsiteY7" fmla="*/ 0 h 24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118" h="249118">
                    <a:moveTo>
                      <a:pt x="231804" y="186602"/>
                    </a:moveTo>
                    <a:lnTo>
                      <a:pt x="62502" y="231832"/>
                    </a:lnTo>
                    <a:lnTo>
                      <a:pt x="17272" y="62538"/>
                    </a:lnTo>
                    <a:lnTo>
                      <a:pt x="186567" y="17308"/>
                    </a:lnTo>
                    <a:close/>
                    <a:moveTo>
                      <a:pt x="0" y="52509"/>
                    </a:moveTo>
                    <a:lnTo>
                      <a:pt x="52509" y="249119"/>
                    </a:lnTo>
                    <a:lnTo>
                      <a:pt x="249119" y="196609"/>
                    </a:lnTo>
                    <a:lnTo>
                      <a:pt x="1966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70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4CDDA7E-92DA-4947-B87B-E8167FABF974}"/>
                  </a:ext>
                </a:extLst>
              </p:cNvPr>
              <p:cNvSpPr/>
              <p:nvPr/>
            </p:nvSpPr>
            <p:spPr>
              <a:xfrm>
                <a:off x="6198584" y="4605989"/>
                <a:ext cx="246927" cy="244157"/>
              </a:xfrm>
              <a:custGeom>
                <a:avLst/>
                <a:gdLst>
                  <a:gd name="connsiteX0" fmla="*/ 219528 w 246927"/>
                  <a:gd name="connsiteY0" fmla="*/ 171733 h 244157"/>
                  <a:gd name="connsiteX1" fmla="*/ 20198 w 246927"/>
                  <a:gd name="connsiteY1" fmla="*/ 224221 h 244157"/>
                  <a:gd name="connsiteX2" fmla="*/ 74877 w 246927"/>
                  <a:gd name="connsiteY2" fmla="*/ 27131 h 244157"/>
                  <a:gd name="connsiteX3" fmla="*/ 0 w 246927"/>
                  <a:gd name="connsiteY3" fmla="*/ 244158 h 244157"/>
                  <a:gd name="connsiteX4" fmla="*/ 246928 w 246927"/>
                  <a:gd name="connsiteY4" fmla="*/ 179139 h 244157"/>
                  <a:gd name="connsiteX5" fmla="*/ 67732 w 246927"/>
                  <a:gd name="connsiteY5" fmla="*/ 0 h 24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6927" h="244157">
                    <a:moveTo>
                      <a:pt x="219528" y="171733"/>
                    </a:moveTo>
                    <a:lnTo>
                      <a:pt x="20198" y="224221"/>
                    </a:lnTo>
                    <a:lnTo>
                      <a:pt x="74877" y="27131"/>
                    </a:lnTo>
                    <a:close/>
                    <a:moveTo>
                      <a:pt x="0" y="244158"/>
                    </a:moveTo>
                    <a:lnTo>
                      <a:pt x="246928" y="179139"/>
                    </a:lnTo>
                    <a:lnTo>
                      <a:pt x="677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70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5AF61EE3-4D81-4E9D-8686-1DF7DD6B8CE9}"/>
                  </a:ext>
                </a:extLst>
              </p:cNvPr>
              <p:cNvSpPr/>
              <p:nvPr/>
            </p:nvSpPr>
            <p:spPr>
              <a:xfrm>
                <a:off x="6262189" y="4355662"/>
                <a:ext cx="219083" cy="219083"/>
              </a:xfrm>
              <a:custGeom>
                <a:avLst/>
                <a:gdLst>
                  <a:gd name="connsiteX0" fmla="*/ 109542 w 219083"/>
                  <a:gd name="connsiteY0" fmla="*/ 14134 h 219083"/>
                  <a:gd name="connsiteX1" fmla="*/ 204949 w 219083"/>
                  <a:gd name="connsiteY1" fmla="*/ 109542 h 219083"/>
                  <a:gd name="connsiteX2" fmla="*/ 109542 w 219083"/>
                  <a:gd name="connsiteY2" fmla="*/ 204949 h 219083"/>
                  <a:gd name="connsiteX3" fmla="*/ 14134 w 219083"/>
                  <a:gd name="connsiteY3" fmla="*/ 109542 h 219083"/>
                  <a:gd name="connsiteX4" fmla="*/ 109542 w 219083"/>
                  <a:gd name="connsiteY4" fmla="*/ 14134 h 219083"/>
                  <a:gd name="connsiteX5" fmla="*/ 109542 w 219083"/>
                  <a:gd name="connsiteY5" fmla="*/ 0 h 219083"/>
                  <a:gd name="connsiteX6" fmla="*/ 0 w 219083"/>
                  <a:gd name="connsiteY6" fmla="*/ 109542 h 219083"/>
                  <a:gd name="connsiteX7" fmla="*/ 109542 w 219083"/>
                  <a:gd name="connsiteY7" fmla="*/ 219083 h 219083"/>
                  <a:gd name="connsiteX8" fmla="*/ 219083 w 219083"/>
                  <a:gd name="connsiteY8" fmla="*/ 109542 h 219083"/>
                  <a:gd name="connsiteX9" fmla="*/ 109542 w 219083"/>
                  <a:gd name="connsiteY9" fmla="*/ 0 h 21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083" h="219083">
                    <a:moveTo>
                      <a:pt x="109542" y="14134"/>
                    </a:moveTo>
                    <a:cubicBezTo>
                      <a:pt x="162233" y="14134"/>
                      <a:pt x="204949" y="56850"/>
                      <a:pt x="204949" y="109542"/>
                    </a:cubicBezTo>
                    <a:cubicBezTo>
                      <a:pt x="204949" y="162233"/>
                      <a:pt x="162233" y="204949"/>
                      <a:pt x="109542" y="204949"/>
                    </a:cubicBezTo>
                    <a:cubicBezTo>
                      <a:pt x="56850" y="204949"/>
                      <a:pt x="14134" y="162233"/>
                      <a:pt x="14134" y="109542"/>
                    </a:cubicBezTo>
                    <a:cubicBezTo>
                      <a:pt x="14193" y="56874"/>
                      <a:pt x="56874" y="14193"/>
                      <a:pt x="109542" y="14134"/>
                    </a:cubicBezTo>
                    <a:moveTo>
                      <a:pt x="109542" y="0"/>
                    </a:moveTo>
                    <a:cubicBezTo>
                      <a:pt x="49044" y="0"/>
                      <a:pt x="0" y="49044"/>
                      <a:pt x="0" y="109542"/>
                    </a:cubicBezTo>
                    <a:cubicBezTo>
                      <a:pt x="0" y="170040"/>
                      <a:pt x="49044" y="219083"/>
                      <a:pt x="109542" y="219083"/>
                    </a:cubicBezTo>
                    <a:cubicBezTo>
                      <a:pt x="170040" y="219083"/>
                      <a:pt x="219083" y="170040"/>
                      <a:pt x="219083" y="109542"/>
                    </a:cubicBezTo>
                    <a:cubicBezTo>
                      <a:pt x="219083" y="49044"/>
                      <a:pt x="170040" y="0"/>
                      <a:pt x="109542" y="0"/>
                    </a:cubicBezTo>
                    <a:close/>
                  </a:path>
                </a:pathLst>
              </a:custGeom>
              <a:solidFill>
                <a:srgbClr val="0066AD"/>
              </a:solidFill>
              <a:ln w="70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F0BD0B2-ED05-4C77-8F90-A7A0F4D075FE}"/>
                </a:ext>
              </a:extLst>
            </p:cNvPr>
            <p:cNvSpPr/>
            <p:nvPr/>
          </p:nvSpPr>
          <p:spPr>
            <a:xfrm>
              <a:off x="6262189" y="4358593"/>
              <a:ext cx="213405" cy="216152"/>
            </a:xfrm>
            <a:prstGeom prst="ellipse">
              <a:avLst/>
            </a:prstGeom>
            <a:solidFill>
              <a:srgbClr val="006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4128F27-A210-44C9-84BA-B8EF66886E22}"/>
              </a:ext>
            </a:extLst>
          </p:cNvPr>
          <p:cNvGrpSpPr/>
          <p:nvPr/>
        </p:nvGrpSpPr>
        <p:grpSpPr>
          <a:xfrm>
            <a:off x="7617801" y="3058861"/>
            <a:ext cx="787732" cy="266941"/>
            <a:chOff x="6390139" y="2650816"/>
            <a:chExt cx="877659" cy="297415"/>
          </a:xfrm>
        </p:grpSpPr>
        <p:sp>
          <p:nvSpPr>
            <p:cNvPr id="121" name="Star: 5 Points 120">
              <a:extLst>
                <a:ext uri="{FF2B5EF4-FFF2-40B4-BE49-F238E27FC236}">
                  <a16:creationId xmlns:a16="http://schemas.microsoft.com/office/drawing/2014/main" id="{9FE2718A-9BE5-4459-96E6-F9BC556E3E65}"/>
                </a:ext>
              </a:extLst>
            </p:cNvPr>
            <p:cNvSpPr/>
            <p:nvPr/>
          </p:nvSpPr>
          <p:spPr>
            <a:xfrm>
              <a:off x="6390139" y="2650816"/>
              <a:ext cx="297415" cy="297415"/>
            </a:xfrm>
            <a:prstGeom prst="star5">
              <a:avLst/>
            </a:prstGeom>
            <a:solidFill>
              <a:srgbClr val="002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Star: 5 Points 121">
              <a:extLst>
                <a:ext uri="{FF2B5EF4-FFF2-40B4-BE49-F238E27FC236}">
                  <a16:creationId xmlns:a16="http://schemas.microsoft.com/office/drawing/2014/main" id="{B52F816C-A122-4C11-A167-175F45999D19}"/>
                </a:ext>
              </a:extLst>
            </p:cNvPr>
            <p:cNvSpPr/>
            <p:nvPr/>
          </p:nvSpPr>
          <p:spPr>
            <a:xfrm>
              <a:off x="6687371" y="2650816"/>
              <a:ext cx="297415" cy="297415"/>
            </a:xfrm>
            <a:prstGeom prst="star5">
              <a:avLst/>
            </a:prstGeom>
            <a:solidFill>
              <a:srgbClr val="002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tar: 5 Points 122">
              <a:extLst>
                <a:ext uri="{FF2B5EF4-FFF2-40B4-BE49-F238E27FC236}">
                  <a16:creationId xmlns:a16="http://schemas.microsoft.com/office/drawing/2014/main" id="{04E5B2AB-ECA5-40A3-BD9E-7B18D532DC5C}"/>
                </a:ext>
              </a:extLst>
            </p:cNvPr>
            <p:cNvSpPr/>
            <p:nvPr/>
          </p:nvSpPr>
          <p:spPr>
            <a:xfrm>
              <a:off x="6985752" y="2660881"/>
              <a:ext cx="282046" cy="282046"/>
            </a:xfrm>
            <a:prstGeom prst="star5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558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395D-8466-4B6E-A5F3-84C3DE5B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860CA-F22F-44EB-9F58-2DCD2A3EC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81018"/>
            <a:ext cx="5769033" cy="4226006"/>
          </a:xfrm>
        </p:spPr>
        <p:txBody>
          <a:bodyPr/>
          <a:lstStyle/>
          <a:p>
            <a:r>
              <a:rPr lang="en-US" dirty="0"/>
              <a:t>YASKAWA Cockpit (YCP) is a software platform for the ever-advancing Industrial Internet of Things (</a:t>
            </a:r>
            <a:r>
              <a:rPr lang="en-US" dirty="0" err="1"/>
              <a:t>IIoT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b="1" dirty="0"/>
              <a:t>Edge-computing</a:t>
            </a:r>
            <a:r>
              <a:rPr lang="en-US" dirty="0"/>
              <a:t> platform designed to collect and analyze data from a multitude of devices</a:t>
            </a:r>
          </a:p>
          <a:p>
            <a:endParaRPr lang="en-US" dirty="0"/>
          </a:p>
          <a:p>
            <a:r>
              <a:rPr lang="en-US" b="1" dirty="0"/>
              <a:t>Web-app</a:t>
            </a:r>
            <a:r>
              <a:rPr lang="en-US" dirty="0"/>
              <a:t> that allows users to view data from anywhere on any device</a:t>
            </a:r>
          </a:p>
          <a:p>
            <a:endParaRPr lang="en-US" dirty="0"/>
          </a:p>
          <a:p>
            <a:r>
              <a:rPr lang="en-US" dirty="0"/>
              <a:t>Brings ability to </a:t>
            </a:r>
            <a:r>
              <a:rPr lang="en-US" b="1" dirty="0"/>
              <a:t>modify and develop </a:t>
            </a:r>
            <a:r>
              <a:rPr lang="en-US" dirty="0"/>
              <a:t>for</a:t>
            </a:r>
            <a:r>
              <a:rPr lang="en-US" b="1" dirty="0"/>
              <a:t> </a:t>
            </a:r>
            <a:r>
              <a:rPr lang="en-US" dirty="0"/>
              <a:t>the interface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9AC25-5A90-4D8E-BDCD-DAB06FF708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0" y="1131455"/>
            <a:ext cx="11220680" cy="647689"/>
          </a:xfrm>
        </p:spPr>
        <p:txBody>
          <a:bodyPr/>
          <a:lstStyle/>
          <a:p>
            <a:r>
              <a:rPr lang="en-US" dirty="0"/>
              <a:t>What is YASKAWA Cockpit?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97B8235-8B29-4217-A21A-D741D37F5BC9}"/>
              </a:ext>
            </a:extLst>
          </p:cNvPr>
          <p:cNvGrpSpPr/>
          <p:nvPr/>
        </p:nvGrpSpPr>
        <p:grpSpPr>
          <a:xfrm>
            <a:off x="6892234" y="1187154"/>
            <a:ext cx="4869034" cy="4852564"/>
            <a:chOff x="754893" y="1007967"/>
            <a:chExt cx="4869034" cy="485256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11C9B25-FBF6-4679-B895-23DF40AC6B5F}"/>
                </a:ext>
              </a:extLst>
            </p:cNvPr>
            <p:cNvSpPr/>
            <p:nvPr/>
          </p:nvSpPr>
          <p:spPr>
            <a:xfrm>
              <a:off x="754893" y="1007967"/>
              <a:ext cx="4852564" cy="48525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 descr="Computer outline">
              <a:extLst>
                <a:ext uri="{FF2B5EF4-FFF2-40B4-BE49-F238E27FC236}">
                  <a16:creationId xmlns:a16="http://schemas.microsoft.com/office/drawing/2014/main" id="{04095914-03A6-4144-8F47-5AB5DDBC1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51327" y="3939371"/>
              <a:ext cx="691473" cy="691473"/>
            </a:xfrm>
            <a:prstGeom prst="rect">
              <a:avLst/>
            </a:prstGeom>
          </p:spPr>
        </p:pic>
        <p:pic>
          <p:nvPicPr>
            <p:cNvPr id="29" name="Graphic 28" descr="Laptop outline">
              <a:extLst>
                <a:ext uri="{FF2B5EF4-FFF2-40B4-BE49-F238E27FC236}">
                  <a16:creationId xmlns:a16="http://schemas.microsoft.com/office/drawing/2014/main" id="{688401D6-A5C2-46AD-8C23-22D7FE4CE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63571" y="4691099"/>
              <a:ext cx="648570" cy="648570"/>
            </a:xfrm>
            <a:prstGeom prst="rect">
              <a:avLst/>
            </a:prstGeom>
          </p:spPr>
        </p:pic>
        <p:pic>
          <p:nvPicPr>
            <p:cNvPr id="30" name="Graphic 29" descr="Smart Phone outline">
              <a:extLst>
                <a:ext uri="{FF2B5EF4-FFF2-40B4-BE49-F238E27FC236}">
                  <a16:creationId xmlns:a16="http://schemas.microsoft.com/office/drawing/2014/main" id="{5849D050-FF83-404E-809A-A5FDF0606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09408" y="4676387"/>
              <a:ext cx="606314" cy="606314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EF2F467-F72A-4C9C-88AE-BB47B9FF5A16}"/>
                </a:ext>
              </a:extLst>
            </p:cNvPr>
            <p:cNvSpPr/>
            <p:nvPr/>
          </p:nvSpPr>
          <p:spPr>
            <a:xfrm>
              <a:off x="2438713" y="2648436"/>
              <a:ext cx="1523688" cy="1523688"/>
            </a:xfrm>
            <a:prstGeom prst="ellipse">
              <a:avLst/>
            </a:prstGeom>
            <a:solidFill>
              <a:srgbClr val="2D7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E75FF12-A3B0-47AC-9F64-A3257A5CBBF3}"/>
                </a:ext>
              </a:extLst>
            </p:cNvPr>
            <p:cNvGrpSpPr/>
            <p:nvPr/>
          </p:nvGrpSpPr>
          <p:grpSpPr>
            <a:xfrm>
              <a:off x="3151086" y="2994936"/>
              <a:ext cx="712255" cy="541127"/>
              <a:chOff x="8135650" y="1842768"/>
              <a:chExt cx="1555198" cy="1181543"/>
            </a:xfrm>
          </p:grpSpPr>
          <p:pic>
            <p:nvPicPr>
              <p:cNvPr id="80" name="Graphic 79" descr="Database with solid fill">
                <a:extLst>
                  <a:ext uri="{FF2B5EF4-FFF2-40B4-BE49-F238E27FC236}">
                    <a16:creationId xmlns:a16="http://schemas.microsoft.com/office/drawing/2014/main" id="{214D9A44-F196-4D4B-858A-9D7697BD4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462434" y="210991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1" name="Graphic 80" descr="Database outline">
                <a:extLst>
                  <a:ext uri="{FF2B5EF4-FFF2-40B4-BE49-F238E27FC236}">
                    <a16:creationId xmlns:a16="http://schemas.microsoft.com/office/drawing/2014/main" id="{EF91AB06-3A3B-44D7-804D-891DD7CAC6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135650" y="184276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2" name="Graphic 81" descr="Database outline">
                <a:extLst>
                  <a:ext uri="{FF2B5EF4-FFF2-40B4-BE49-F238E27FC236}">
                    <a16:creationId xmlns:a16="http://schemas.microsoft.com/office/drawing/2014/main" id="{8DD54DEC-DF0D-4E72-B068-4C2EC2A99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776448" y="1842768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33" name="Graphic 32" descr="Server with solid fill">
              <a:extLst>
                <a:ext uri="{FF2B5EF4-FFF2-40B4-BE49-F238E27FC236}">
                  <a16:creationId xmlns:a16="http://schemas.microsoft.com/office/drawing/2014/main" id="{82C32F22-DC9C-4708-95FC-1916E602C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613214" y="2979696"/>
              <a:ext cx="541127" cy="54112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52D660C-5158-4C72-AD01-85EA01AD0903}"/>
                </a:ext>
              </a:extLst>
            </p:cNvPr>
            <p:cNvSpPr txBox="1"/>
            <p:nvPr/>
          </p:nvSpPr>
          <p:spPr>
            <a:xfrm>
              <a:off x="2512140" y="3659711"/>
              <a:ext cx="1375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Centralized Edge Server</a:t>
              </a:r>
            </a:p>
          </p:txBody>
        </p:sp>
        <p:sp>
          <p:nvSpPr>
            <p:cNvPr id="35" name="Diamond 34">
              <a:extLst>
                <a:ext uri="{FF2B5EF4-FFF2-40B4-BE49-F238E27FC236}">
                  <a16:creationId xmlns:a16="http://schemas.microsoft.com/office/drawing/2014/main" id="{A977EC38-0D3E-463A-972E-9D15FBC3CD11}"/>
                </a:ext>
              </a:extLst>
            </p:cNvPr>
            <p:cNvSpPr/>
            <p:nvPr/>
          </p:nvSpPr>
          <p:spPr>
            <a:xfrm>
              <a:off x="2800030" y="4652858"/>
              <a:ext cx="800062" cy="863199"/>
            </a:xfrm>
            <a:prstGeom prst="diamond">
              <a:avLst/>
            </a:prstGeom>
            <a:solidFill>
              <a:srgbClr val="2D7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iamond 35">
              <a:extLst>
                <a:ext uri="{FF2B5EF4-FFF2-40B4-BE49-F238E27FC236}">
                  <a16:creationId xmlns:a16="http://schemas.microsoft.com/office/drawing/2014/main" id="{F04723C5-05DA-48D1-8009-9BBB75F6A3CB}"/>
                </a:ext>
              </a:extLst>
            </p:cNvPr>
            <p:cNvSpPr/>
            <p:nvPr/>
          </p:nvSpPr>
          <p:spPr>
            <a:xfrm>
              <a:off x="1092436" y="2982116"/>
              <a:ext cx="800062" cy="863199"/>
            </a:xfrm>
            <a:prstGeom prst="diamond">
              <a:avLst/>
            </a:prstGeom>
            <a:solidFill>
              <a:srgbClr val="2D7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Graphic 36" descr="Wireless router with solid fill">
              <a:extLst>
                <a:ext uri="{FF2B5EF4-FFF2-40B4-BE49-F238E27FC236}">
                  <a16:creationId xmlns:a16="http://schemas.microsoft.com/office/drawing/2014/main" id="{8C071D51-CBCC-471F-B680-E0BD3281D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985501" y="4855413"/>
              <a:ext cx="427288" cy="427288"/>
            </a:xfrm>
            <a:prstGeom prst="rect">
              <a:avLst/>
            </a:prstGeom>
          </p:spPr>
        </p:pic>
        <p:pic>
          <p:nvPicPr>
            <p:cNvPr id="38" name="Graphic 37" descr="Laptop outline">
              <a:extLst>
                <a:ext uri="{FF2B5EF4-FFF2-40B4-BE49-F238E27FC236}">
                  <a16:creationId xmlns:a16="http://schemas.microsoft.com/office/drawing/2014/main" id="{9B9C22F8-D381-4991-B3F4-D4EA0F45E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76213" y="4034060"/>
              <a:ext cx="648570" cy="648570"/>
            </a:xfrm>
            <a:prstGeom prst="rect">
              <a:avLst/>
            </a:prstGeom>
          </p:spPr>
        </p:pic>
        <p:pic>
          <p:nvPicPr>
            <p:cNvPr id="39" name="Graphic 38" descr="Robot Hand outline">
              <a:extLst>
                <a:ext uri="{FF2B5EF4-FFF2-40B4-BE49-F238E27FC236}">
                  <a16:creationId xmlns:a16="http://schemas.microsoft.com/office/drawing/2014/main" id="{9888DD63-C177-4F30-98F2-27D26A49D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459378" y="2217112"/>
              <a:ext cx="510016" cy="510016"/>
            </a:xfrm>
            <a:prstGeom prst="rect">
              <a:avLst/>
            </a:prstGeom>
          </p:spPr>
        </p:pic>
        <p:pic>
          <p:nvPicPr>
            <p:cNvPr id="40" name="Graphic 39" descr="Security camera outline">
              <a:extLst>
                <a:ext uri="{FF2B5EF4-FFF2-40B4-BE49-F238E27FC236}">
                  <a16:creationId xmlns:a16="http://schemas.microsoft.com/office/drawing/2014/main" id="{0C493386-143C-48DF-ABA2-92D037690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64383" y="1582465"/>
              <a:ext cx="510604" cy="510604"/>
            </a:xfrm>
            <a:prstGeom prst="rect">
              <a:avLst/>
            </a:prstGeom>
          </p:spPr>
        </p:pic>
        <p:pic>
          <p:nvPicPr>
            <p:cNvPr id="41" name="Graphic 40" descr="Network diagram with solid fill">
              <a:extLst>
                <a:ext uri="{FF2B5EF4-FFF2-40B4-BE49-F238E27FC236}">
                  <a16:creationId xmlns:a16="http://schemas.microsoft.com/office/drawing/2014/main" id="{635B7CA3-1507-4608-8A24-42E70DD5A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305640" y="3186863"/>
              <a:ext cx="453704" cy="453704"/>
            </a:xfrm>
            <a:prstGeom prst="rect">
              <a:avLst/>
            </a:prstGeom>
          </p:spPr>
        </p:pic>
        <p:pic>
          <p:nvPicPr>
            <p:cNvPr id="42" name="Graphic 41" descr="Scatterplot with solid fill">
              <a:extLst>
                <a:ext uri="{FF2B5EF4-FFF2-40B4-BE49-F238E27FC236}">
                  <a16:creationId xmlns:a16="http://schemas.microsoft.com/office/drawing/2014/main" id="{1FC20065-E521-413A-B625-FD0C01F0A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008858" y="4888500"/>
              <a:ext cx="206388" cy="206388"/>
            </a:xfrm>
            <a:prstGeom prst="rect">
              <a:avLst/>
            </a:prstGeom>
          </p:spPr>
        </p:pic>
        <p:pic>
          <p:nvPicPr>
            <p:cNvPr id="43" name="Graphic 42" descr="Signal with solid fill">
              <a:extLst>
                <a:ext uri="{FF2B5EF4-FFF2-40B4-BE49-F238E27FC236}">
                  <a16:creationId xmlns:a16="http://schemas.microsoft.com/office/drawing/2014/main" id="{CBF89C5F-D87D-4F49-B6A1-341F2F82F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675716" y="4212203"/>
              <a:ext cx="227225" cy="227225"/>
            </a:xfrm>
            <a:prstGeom prst="rect">
              <a:avLst/>
            </a:prstGeom>
          </p:spPr>
        </p:pic>
        <p:pic>
          <p:nvPicPr>
            <p:cNvPr id="44" name="Graphic 43" descr="Pie chart with solid fill">
              <a:extLst>
                <a:ext uri="{FF2B5EF4-FFF2-40B4-BE49-F238E27FC236}">
                  <a16:creationId xmlns:a16="http://schemas.microsoft.com/office/drawing/2014/main" id="{F13BA8CF-E3EA-4837-B032-A451A857A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081212" y="4878462"/>
              <a:ext cx="219985" cy="219985"/>
            </a:xfrm>
            <a:prstGeom prst="rect">
              <a:avLst/>
            </a:prstGeom>
          </p:spPr>
        </p:pic>
        <p:pic>
          <p:nvPicPr>
            <p:cNvPr id="45" name="Graphic 44" descr="Signal with solid fill">
              <a:extLst>
                <a:ext uri="{FF2B5EF4-FFF2-40B4-BE49-F238E27FC236}">
                  <a16:creationId xmlns:a16="http://schemas.microsoft.com/office/drawing/2014/main" id="{EB47224E-2948-4C43-B8E4-726E1D8ED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247774" y="4131120"/>
              <a:ext cx="227225" cy="227225"/>
            </a:xfrm>
            <a:prstGeom prst="rect">
              <a:avLst/>
            </a:prstGeom>
          </p:spPr>
        </p:pic>
        <p:pic>
          <p:nvPicPr>
            <p:cNvPr id="46" name="Graphic 45" descr="Robot Hand outline">
              <a:extLst>
                <a:ext uri="{FF2B5EF4-FFF2-40B4-BE49-F238E27FC236}">
                  <a16:creationId xmlns:a16="http://schemas.microsoft.com/office/drawing/2014/main" id="{303A41C3-1465-4CBC-B944-C32EA8F5C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088081" y="1554927"/>
              <a:ext cx="510016" cy="510016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5C96D6D-D2E6-4BB7-BE1B-75588B59322D}"/>
                </a:ext>
              </a:extLst>
            </p:cNvPr>
            <p:cNvCxnSpPr>
              <a:cxnSpLocks/>
              <a:stCxn id="31" idx="2"/>
              <a:endCxn id="36" idx="3"/>
            </p:cNvCxnSpPr>
            <p:nvPr/>
          </p:nvCxnSpPr>
          <p:spPr>
            <a:xfrm flipH="1">
              <a:off x="1892498" y="3410280"/>
              <a:ext cx="546215" cy="343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818ECCF-89C7-4517-9E63-6C50C840F248}"/>
                </a:ext>
              </a:extLst>
            </p:cNvPr>
            <p:cNvCxnSpPr>
              <a:cxnSpLocks/>
              <a:endCxn id="31" idx="6"/>
            </p:cNvCxnSpPr>
            <p:nvPr/>
          </p:nvCxnSpPr>
          <p:spPr>
            <a:xfrm flipH="1" flipV="1">
              <a:off x="3962401" y="3410280"/>
              <a:ext cx="566798" cy="477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49593CF-54F5-4D51-9719-33D74801644B}"/>
                </a:ext>
              </a:extLst>
            </p:cNvPr>
            <p:cNvCxnSpPr>
              <a:cxnSpLocks/>
              <a:stCxn id="35" idx="0"/>
              <a:endCxn id="31" idx="4"/>
            </p:cNvCxnSpPr>
            <p:nvPr/>
          </p:nvCxnSpPr>
          <p:spPr>
            <a:xfrm flipV="1">
              <a:off x="3200061" y="4172124"/>
              <a:ext cx="496" cy="48073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3C7BAD5-6F35-4CB1-9254-D3706F53A0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8260" y="5022721"/>
              <a:ext cx="328341" cy="6173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B98DFF9-8FC5-4EB5-8E86-34DD983E051D}"/>
                </a:ext>
              </a:extLst>
            </p:cNvPr>
            <p:cNvCxnSpPr>
              <a:cxnSpLocks/>
              <a:stCxn id="35" idx="0"/>
              <a:endCxn id="38" idx="1"/>
            </p:cNvCxnSpPr>
            <p:nvPr/>
          </p:nvCxnSpPr>
          <p:spPr>
            <a:xfrm flipV="1">
              <a:off x="3200061" y="4358345"/>
              <a:ext cx="1276152" cy="29451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3686F5F-DFFC-4D8C-9AAE-032B439A8D7A}"/>
                </a:ext>
              </a:extLst>
            </p:cNvPr>
            <p:cNvCxnSpPr>
              <a:cxnSpLocks/>
              <a:stCxn id="36" idx="2"/>
            </p:cNvCxnSpPr>
            <p:nvPr/>
          </p:nvCxnSpPr>
          <p:spPr>
            <a:xfrm flipH="1">
              <a:off x="1474999" y="3845315"/>
              <a:ext cx="17468" cy="2125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C466344-00E0-42CE-82F7-87CBF03DE0C5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1700623" y="3659711"/>
              <a:ext cx="487233" cy="103138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46B2FAF-27B4-4047-A431-833CF58F8158}"/>
                </a:ext>
              </a:extLst>
            </p:cNvPr>
            <p:cNvCxnSpPr>
              <a:cxnSpLocks/>
              <a:stCxn id="35" idx="1"/>
              <a:endCxn id="29" idx="3"/>
            </p:cNvCxnSpPr>
            <p:nvPr/>
          </p:nvCxnSpPr>
          <p:spPr>
            <a:xfrm flipH="1" flipV="1">
              <a:off x="2512141" y="5015384"/>
              <a:ext cx="287889" cy="6907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DE5F491-D6C3-44C6-AA56-12F3BF596A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43241" y="3645122"/>
              <a:ext cx="2190557" cy="103751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CF3D50E-4903-4812-B45B-97A98972DA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0187" y="3645122"/>
              <a:ext cx="25446" cy="48599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54488FB-3B87-4FAC-9FF7-E700F4D67A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7801" y="3637681"/>
              <a:ext cx="782054" cy="100338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D99BF19-322A-4A66-8CF1-E69DA1E4A6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8932" y="3645122"/>
              <a:ext cx="2585170" cy="11483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Graphic 58" descr="Tablet outline">
              <a:extLst>
                <a:ext uri="{FF2B5EF4-FFF2-40B4-BE49-F238E27FC236}">
                  <a16:creationId xmlns:a16="http://schemas.microsoft.com/office/drawing/2014/main" id="{4C6B0E95-9F5B-406F-B65B-AC789C425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529199" y="2300185"/>
              <a:ext cx="510016" cy="510016"/>
            </a:xfrm>
            <a:prstGeom prst="rect">
              <a:avLst/>
            </a:prstGeom>
          </p:spPr>
        </p:pic>
        <p:sp>
          <p:nvSpPr>
            <p:cNvPr id="60" name="Diamond 59">
              <a:extLst>
                <a:ext uri="{FF2B5EF4-FFF2-40B4-BE49-F238E27FC236}">
                  <a16:creationId xmlns:a16="http://schemas.microsoft.com/office/drawing/2014/main" id="{785187D6-7B70-4943-AD1B-77A4278D669C}"/>
                </a:ext>
              </a:extLst>
            </p:cNvPr>
            <p:cNvSpPr/>
            <p:nvPr/>
          </p:nvSpPr>
          <p:spPr>
            <a:xfrm>
              <a:off x="2788676" y="1315658"/>
              <a:ext cx="800062" cy="863199"/>
            </a:xfrm>
            <a:prstGeom prst="diamond">
              <a:avLst/>
            </a:prstGeom>
            <a:solidFill>
              <a:srgbClr val="2D7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Graphic 60" descr="Network diagram with solid fill">
              <a:extLst>
                <a:ext uri="{FF2B5EF4-FFF2-40B4-BE49-F238E27FC236}">
                  <a16:creationId xmlns:a16="http://schemas.microsoft.com/office/drawing/2014/main" id="{D2C5EBA9-D6CC-4727-9BC0-6F26CBA82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001880" y="1520405"/>
              <a:ext cx="453704" cy="453704"/>
            </a:xfrm>
            <a:prstGeom prst="rect">
              <a:avLst/>
            </a:prstGeom>
          </p:spPr>
        </p:pic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DEAE7E4-14A0-40B9-9C84-A92A50B5ED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84432" y="2167702"/>
              <a:ext cx="496" cy="48073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B39A97D-680D-4087-BBCB-657C6388CC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2142" y="1972136"/>
              <a:ext cx="1093362" cy="3576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85A95B1-C6BB-4753-921C-5AEAFB4EB489}"/>
                </a:ext>
              </a:extLst>
            </p:cNvPr>
            <p:cNvCxnSpPr>
              <a:cxnSpLocks/>
              <a:endCxn id="40" idx="3"/>
            </p:cNvCxnSpPr>
            <p:nvPr/>
          </p:nvCxnSpPr>
          <p:spPr>
            <a:xfrm flipH="1">
              <a:off x="2374987" y="1750214"/>
              <a:ext cx="392376" cy="8755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3BD3D1D-2856-40FF-BE65-5EB19CB2C8E0}"/>
                </a:ext>
              </a:extLst>
            </p:cNvPr>
            <p:cNvCxnSpPr>
              <a:cxnSpLocks/>
            </p:cNvCxnSpPr>
            <p:nvPr/>
          </p:nvCxnSpPr>
          <p:spPr>
            <a:xfrm>
              <a:off x="3412789" y="1963533"/>
              <a:ext cx="1088641" cy="49662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733CEB1-9EC5-4457-8C49-8C892FE2BAA1}"/>
                </a:ext>
              </a:extLst>
            </p:cNvPr>
            <p:cNvCxnSpPr>
              <a:cxnSpLocks/>
              <a:stCxn id="60" idx="3"/>
              <a:endCxn id="46" idx="1"/>
            </p:cNvCxnSpPr>
            <p:nvPr/>
          </p:nvCxnSpPr>
          <p:spPr>
            <a:xfrm>
              <a:off x="3588738" y="1747258"/>
              <a:ext cx="499343" cy="6267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6799E08-528C-49E7-AC3A-8FD8635FC71E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 flipH="1">
              <a:off x="1714386" y="1975371"/>
              <a:ext cx="187085" cy="2417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065A513-4B79-46D9-B8B2-B710D053853B}"/>
                </a:ext>
              </a:extLst>
            </p:cNvPr>
            <p:cNvCxnSpPr>
              <a:cxnSpLocks/>
            </p:cNvCxnSpPr>
            <p:nvPr/>
          </p:nvCxnSpPr>
          <p:spPr>
            <a:xfrm>
              <a:off x="4468266" y="1922827"/>
              <a:ext cx="174048" cy="43788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9E4A54D-6C6D-4D39-8D8B-C7C1442C70FC}"/>
                </a:ext>
              </a:extLst>
            </p:cNvPr>
            <p:cNvCxnSpPr>
              <a:cxnSpLocks/>
            </p:cNvCxnSpPr>
            <p:nvPr/>
          </p:nvCxnSpPr>
          <p:spPr>
            <a:xfrm>
              <a:off x="2087769" y="1975371"/>
              <a:ext cx="2441430" cy="53417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F1693E8-B2DE-4345-A26F-38A292A6B7C4}"/>
                </a:ext>
              </a:extLst>
            </p:cNvPr>
            <p:cNvCxnSpPr>
              <a:cxnSpLocks/>
              <a:endCxn id="59" idx="1"/>
            </p:cNvCxnSpPr>
            <p:nvPr/>
          </p:nvCxnSpPr>
          <p:spPr>
            <a:xfrm>
              <a:off x="1997153" y="2553241"/>
              <a:ext cx="2532046" cy="195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F46847E-4780-438A-B3AC-3901705EA0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7153" y="2002266"/>
              <a:ext cx="2209758" cy="4286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7425418-0A0A-43F5-A250-F91C11D49727}"/>
                </a:ext>
              </a:extLst>
            </p:cNvPr>
            <p:cNvSpPr txBox="1"/>
            <p:nvPr/>
          </p:nvSpPr>
          <p:spPr>
            <a:xfrm>
              <a:off x="2500786" y="5504129"/>
              <a:ext cx="13758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Wi-Fi Network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84C6498-1D24-49A1-B8AE-0052F5039C8C}"/>
                </a:ext>
              </a:extLst>
            </p:cNvPr>
            <p:cNvSpPr txBox="1"/>
            <p:nvPr/>
          </p:nvSpPr>
          <p:spPr>
            <a:xfrm>
              <a:off x="2532287" y="1102844"/>
              <a:ext cx="13758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Device Network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7BACFBA-9366-4D34-865C-7219472C5458}"/>
                </a:ext>
              </a:extLst>
            </p:cNvPr>
            <p:cNvSpPr txBox="1"/>
            <p:nvPr/>
          </p:nvSpPr>
          <p:spPr>
            <a:xfrm>
              <a:off x="858906" y="2800393"/>
              <a:ext cx="13758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Wired Network</a:t>
              </a:r>
            </a:p>
          </p:txBody>
        </p:sp>
        <p:pic>
          <p:nvPicPr>
            <p:cNvPr id="75" name="Graphic 74" descr="Cloud with solid fill">
              <a:extLst>
                <a:ext uri="{FF2B5EF4-FFF2-40B4-BE49-F238E27FC236}">
                  <a16:creationId xmlns:a16="http://schemas.microsoft.com/office/drawing/2014/main" id="{2D13D47F-5428-47A8-B64B-83E466EEA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4386043" y="2758187"/>
              <a:ext cx="1133640" cy="1133640"/>
            </a:xfrm>
            <a:prstGeom prst="rect">
              <a:avLst/>
            </a:prstGeom>
          </p:spPr>
        </p:pic>
        <p:pic>
          <p:nvPicPr>
            <p:cNvPr id="76" name="Graphic 75" descr="Full Brick Wall outline">
              <a:extLst>
                <a:ext uri="{FF2B5EF4-FFF2-40B4-BE49-F238E27FC236}">
                  <a16:creationId xmlns:a16="http://schemas.microsoft.com/office/drawing/2014/main" id="{76AC64A1-253B-4F3C-A5FD-FBCE9E835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4675716" y="3216663"/>
              <a:ext cx="396773" cy="396773"/>
            </a:xfrm>
            <a:prstGeom prst="rect">
              <a:avLst/>
            </a:prstGeom>
          </p:spPr>
        </p:pic>
        <p:pic>
          <p:nvPicPr>
            <p:cNvPr id="77" name="Graphic 76" descr="Fire with solid fill">
              <a:extLst>
                <a:ext uri="{FF2B5EF4-FFF2-40B4-BE49-F238E27FC236}">
                  <a16:creationId xmlns:a16="http://schemas.microsoft.com/office/drawing/2014/main" id="{04F67C7B-5F58-41B3-8974-7AD93A459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4831426" y="3142084"/>
              <a:ext cx="428459" cy="428459"/>
            </a:xfrm>
            <a:prstGeom prst="rect">
              <a:avLst/>
            </a:prstGeom>
          </p:spPr>
        </p:pic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71178EA-2BE6-4052-8D8D-CA1F9F845D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84626" y="4323556"/>
              <a:ext cx="1304081" cy="32253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AE04D8B-2D7B-45DF-85AD-E9EC6C146F19}"/>
                </a:ext>
              </a:extLst>
            </p:cNvPr>
            <p:cNvSpPr txBox="1"/>
            <p:nvPr/>
          </p:nvSpPr>
          <p:spPr>
            <a:xfrm>
              <a:off x="4248085" y="2805240"/>
              <a:ext cx="13758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VPN to Internet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9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395D-8466-4B6E-A5F3-84C3DE5B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5" name="図 30">
            <a:extLst>
              <a:ext uri="{FF2B5EF4-FFF2-40B4-BE49-F238E27FC236}">
                <a16:creationId xmlns:a16="http://schemas.microsoft.com/office/drawing/2014/main" id="{A1A61E4B-5E76-41AB-AEE2-7AE1F5469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568" y="1065712"/>
            <a:ext cx="2836864" cy="34787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4E2583D-90A5-4076-9037-FBA0139C959E}"/>
              </a:ext>
            </a:extLst>
          </p:cNvPr>
          <p:cNvGrpSpPr/>
          <p:nvPr/>
        </p:nvGrpSpPr>
        <p:grpSpPr>
          <a:xfrm>
            <a:off x="2286085" y="2893256"/>
            <a:ext cx="7262705" cy="1126303"/>
            <a:chOff x="2286085" y="3396636"/>
            <a:chExt cx="7262705" cy="112630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8919F5-E689-4DFD-9510-5ED960E13314}"/>
                </a:ext>
              </a:extLst>
            </p:cNvPr>
            <p:cNvSpPr/>
            <p:nvPr/>
          </p:nvSpPr>
          <p:spPr>
            <a:xfrm>
              <a:off x="2286085" y="3396636"/>
              <a:ext cx="7262705" cy="11263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 Placeholder 4">
              <a:extLst>
                <a:ext uri="{FF2B5EF4-FFF2-40B4-BE49-F238E27FC236}">
                  <a16:creationId xmlns:a16="http://schemas.microsoft.com/office/drawing/2014/main" id="{89B554A5-404D-4C64-83C2-C398856DD8B1}"/>
                </a:ext>
              </a:extLst>
            </p:cNvPr>
            <p:cNvSpPr txBox="1">
              <a:spLocks/>
            </p:cNvSpPr>
            <p:nvPr/>
          </p:nvSpPr>
          <p:spPr>
            <a:xfrm>
              <a:off x="3422220" y="3550901"/>
              <a:ext cx="5959009" cy="801990"/>
            </a:xfrm>
            <a:prstGeom prst="rect">
              <a:avLst/>
            </a:prstGeom>
          </p:spPr>
          <p:txBody>
            <a:bodyPr lIns="0">
              <a:normAutofit/>
            </a:bodyPr>
            <a:lstStyle>
              <a:lvl1pPr marL="173038" indent="-173038" algn="l" defTabSz="457200" rtl="0" eaLnBrk="0" fontAlgn="base" hangingPunct="0">
                <a:spcBef>
                  <a:spcPts val="0"/>
                </a:spcBef>
                <a:spcAft>
                  <a:spcPts val="600"/>
                </a:spcAft>
                <a:buClr>
                  <a:srgbClr val="0070C0"/>
                </a:buClr>
                <a:buSzPct val="100000"/>
                <a:buFont typeface="Wingdings 2" panose="05020102010507070707" pitchFamily="18" charset="2"/>
                <a:buChar char=""/>
                <a:defRPr sz="1400" b="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1pPr>
              <a:lvl2pPr marL="344488" indent="-171450" algn="l" defTabSz="457200" rtl="0" eaLnBrk="0" fontAlgn="base" hangingPunct="0"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Arial" panose="020B0604020202020204" pitchFamily="34" charset="0"/>
                <a:buChar char="–"/>
                <a:defRPr sz="14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457200" indent="-111125" algn="l" defTabSz="457200" rtl="0" eaLnBrk="0" fontAlgn="base" hangingPunct="0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Intelligent</a:t>
              </a:r>
              <a:endPara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0" indent="0">
                <a:lnSpc>
                  <a:spcPct val="110000"/>
                </a:lnSpc>
                <a:buNone/>
              </a:pPr>
              <a:r>
                <a:rPr lang="en-US" sz="1600" dirty="0"/>
                <a:t>Smart data analysis &amp; learning (AI)</a:t>
              </a:r>
              <a:r>
                <a:rPr lang="en-US" sz="1800" dirty="0"/>
                <a:t> </a:t>
              </a:r>
            </a:p>
          </p:txBody>
        </p:sp>
        <p:pic>
          <p:nvPicPr>
            <p:cNvPr id="23" name="Graphic 22" descr="Brain outline">
              <a:extLst>
                <a:ext uri="{FF2B5EF4-FFF2-40B4-BE49-F238E27FC236}">
                  <a16:creationId xmlns:a16="http://schemas.microsoft.com/office/drawing/2014/main" id="{EEED7559-2A64-4935-8BD6-6D27E02E9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45559" y="3540949"/>
              <a:ext cx="837676" cy="83767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03C392C-180F-46F1-AC7B-6A4B8A364BCE}"/>
              </a:ext>
            </a:extLst>
          </p:cNvPr>
          <p:cNvGrpSpPr/>
          <p:nvPr/>
        </p:nvGrpSpPr>
        <p:grpSpPr>
          <a:xfrm>
            <a:off x="2286085" y="4211875"/>
            <a:ext cx="7262705" cy="1126303"/>
            <a:chOff x="2286085" y="4978492"/>
            <a:chExt cx="7262705" cy="112630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6F6A8BE-B0E1-4814-AEE5-B247C6DAA279}"/>
                </a:ext>
              </a:extLst>
            </p:cNvPr>
            <p:cNvSpPr/>
            <p:nvPr/>
          </p:nvSpPr>
          <p:spPr>
            <a:xfrm>
              <a:off x="2286085" y="4978492"/>
              <a:ext cx="7262705" cy="11263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 Placeholder 4">
              <a:extLst>
                <a:ext uri="{FF2B5EF4-FFF2-40B4-BE49-F238E27FC236}">
                  <a16:creationId xmlns:a16="http://schemas.microsoft.com/office/drawing/2014/main" id="{35058E38-E45E-4B5A-BB42-152492DDAF2D}"/>
                </a:ext>
              </a:extLst>
            </p:cNvPr>
            <p:cNvSpPr txBox="1">
              <a:spLocks/>
            </p:cNvSpPr>
            <p:nvPr/>
          </p:nvSpPr>
          <p:spPr>
            <a:xfrm>
              <a:off x="3422220" y="5146107"/>
              <a:ext cx="6051124" cy="920304"/>
            </a:xfrm>
            <a:prstGeom prst="rect">
              <a:avLst/>
            </a:prstGeom>
          </p:spPr>
          <p:txBody>
            <a:bodyPr lIns="0">
              <a:normAutofit/>
            </a:bodyPr>
            <a:lstStyle>
              <a:lvl1pPr marL="173038" indent="-173038" algn="l" defTabSz="457200" rtl="0" eaLnBrk="0" fontAlgn="base" hangingPunct="0">
                <a:spcBef>
                  <a:spcPts val="0"/>
                </a:spcBef>
                <a:spcAft>
                  <a:spcPts val="600"/>
                </a:spcAft>
                <a:buClr>
                  <a:srgbClr val="0070C0"/>
                </a:buClr>
                <a:buSzPct val="100000"/>
                <a:buFont typeface="Wingdings 2" panose="05020102010507070707" pitchFamily="18" charset="2"/>
                <a:buChar char=""/>
                <a:defRPr sz="1400" b="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1pPr>
              <a:lvl2pPr marL="344488" indent="-171450" algn="l" defTabSz="457200" rtl="0" eaLnBrk="0" fontAlgn="base" hangingPunct="0"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Arial" panose="020B0604020202020204" pitchFamily="34" charset="0"/>
                <a:buChar char="–"/>
                <a:defRPr sz="14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457200" indent="-111125" algn="l" defTabSz="457200" rtl="0" eaLnBrk="0" fontAlgn="base" hangingPunct="0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Innovative</a:t>
              </a:r>
              <a:endPara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0" indent="0">
                <a:lnSpc>
                  <a:spcPct val="110000"/>
                </a:lnSpc>
                <a:buNone/>
              </a:pPr>
              <a:r>
                <a:rPr lang="en-US" sz="1600" dirty="0"/>
                <a:t>Improving productivity through technological innovation</a:t>
              </a:r>
            </a:p>
          </p:txBody>
        </p:sp>
        <p:pic>
          <p:nvPicPr>
            <p:cNvPr id="24" name="Graphic 23" descr="Lightbulb and gear outline">
              <a:extLst>
                <a:ext uri="{FF2B5EF4-FFF2-40B4-BE49-F238E27FC236}">
                  <a16:creationId xmlns:a16="http://schemas.microsoft.com/office/drawing/2014/main" id="{9AA95176-0B93-4EA9-9098-652768B89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45559" y="5146107"/>
              <a:ext cx="756424" cy="756424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9F91B95-5C71-4B72-8F70-056C3A02654D}"/>
              </a:ext>
            </a:extLst>
          </p:cNvPr>
          <p:cNvGrpSpPr/>
          <p:nvPr/>
        </p:nvGrpSpPr>
        <p:grpSpPr>
          <a:xfrm>
            <a:off x="2286085" y="1574636"/>
            <a:ext cx="7262705" cy="1126303"/>
            <a:chOff x="2286085" y="1814780"/>
            <a:chExt cx="7262705" cy="11263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15C58D-BD67-4A47-B8A4-A9AC6B9E4D04}"/>
                </a:ext>
              </a:extLst>
            </p:cNvPr>
            <p:cNvSpPr/>
            <p:nvPr/>
          </p:nvSpPr>
          <p:spPr>
            <a:xfrm>
              <a:off x="2286085" y="1814780"/>
              <a:ext cx="7262705" cy="11263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Graphic 21" descr="Network outline">
              <a:extLst>
                <a:ext uri="{FF2B5EF4-FFF2-40B4-BE49-F238E27FC236}">
                  <a16:creationId xmlns:a16="http://schemas.microsoft.com/office/drawing/2014/main" id="{AB01EFF0-89E6-4D25-9DD9-8E4536714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45559" y="1928448"/>
              <a:ext cx="810759" cy="810759"/>
            </a:xfrm>
            <a:prstGeom prst="rect">
              <a:avLst/>
            </a:prstGeom>
          </p:spPr>
        </p:pic>
        <p:sp>
          <p:nvSpPr>
            <p:cNvPr id="27" name="Text Placeholder 4">
              <a:extLst>
                <a:ext uri="{FF2B5EF4-FFF2-40B4-BE49-F238E27FC236}">
                  <a16:creationId xmlns:a16="http://schemas.microsoft.com/office/drawing/2014/main" id="{2D75B1F7-0BBC-4D46-9D3E-A26463EFA6F1}"/>
                </a:ext>
              </a:extLst>
            </p:cNvPr>
            <p:cNvSpPr txBox="1">
              <a:spLocks/>
            </p:cNvSpPr>
            <p:nvPr/>
          </p:nvSpPr>
          <p:spPr>
            <a:xfrm>
              <a:off x="3422220" y="1955689"/>
              <a:ext cx="5638653" cy="801990"/>
            </a:xfrm>
            <a:prstGeom prst="rect">
              <a:avLst/>
            </a:prstGeom>
          </p:spPr>
          <p:txBody>
            <a:bodyPr lIns="0">
              <a:normAutofit/>
            </a:bodyPr>
            <a:lstStyle>
              <a:lvl1pPr marL="173038" indent="-173038" algn="l" defTabSz="457200" rtl="0" eaLnBrk="0" fontAlgn="base" hangingPunct="0">
                <a:spcBef>
                  <a:spcPts val="0"/>
                </a:spcBef>
                <a:spcAft>
                  <a:spcPts val="600"/>
                </a:spcAft>
                <a:buClr>
                  <a:srgbClr val="0070C0"/>
                </a:buClr>
                <a:buSzPct val="100000"/>
                <a:buFont typeface="Wingdings 2" panose="05020102010507070707" pitchFamily="18" charset="2"/>
                <a:buChar char=""/>
                <a:defRPr sz="1400" b="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1pPr>
              <a:lvl2pPr marL="344488" indent="-171450" algn="l" defTabSz="457200" rtl="0" eaLnBrk="0" fontAlgn="base" hangingPunct="0"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Arial" panose="020B0604020202020204" pitchFamily="34" charset="0"/>
                <a:buChar char="–"/>
                <a:defRPr sz="14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457200" indent="-111125" algn="l" defTabSz="457200" rtl="0" eaLnBrk="0" fontAlgn="base" hangingPunct="0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Integrated</a:t>
              </a:r>
              <a:endPara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0" indent="0">
                <a:lnSpc>
                  <a:spcPct val="110000"/>
                </a:lnSpc>
                <a:buNone/>
              </a:pPr>
              <a:r>
                <a:rPr lang="en-US" sz="1600" dirty="0"/>
                <a:t>Connecting data driven devices and technologies together</a:t>
              </a:r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5E1158B-F0F8-4225-B431-8EFA9B3D8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92" y="5563992"/>
            <a:ext cx="10160000" cy="75738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YASKAWA Cockpit incorporates the principles of i</a:t>
            </a:r>
            <a:r>
              <a:rPr lang="en-US" baseline="30000" dirty="0"/>
              <a:t>3</a:t>
            </a:r>
            <a:r>
              <a:rPr lang="en-US" dirty="0"/>
              <a:t>-Mechatronics into its design philosophy to ensure compatibility with a wide range of systems and high-level analytics.</a:t>
            </a:r>
          </a:p>
        </p:txBody>
      </p:sp>
    </p:spTree>
    <p:extLst>
      <p:ext uri="{BB962C8B-B14F-4D97-AF65-F5344CB8AC3E}">
        <p14:creationId xmlns:p14="http://schemas.microsoft.com/office/powerpoint/2010/main" val="342093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395D-8466-4B6E-A5F3-84C3DE5B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8A4BBF-89E9-4356-BDDC-F2947504B4A6}"/>
              </a:ext>
            </a:extLst>
          </p:cNvPr>
          <p:cNvGrpSpPr/>
          <p:nvPr/>
        </p:nvGrpSpPr>
        <p:grpSpPr>
          <a:xfrm>
            <a:off x="8889167" y="518102"/>
            <a:ext cx="2974945" cy="348491"/>
            <a:chOff x="3229892" y="4127975"/>
            <a:chExt cx="2974945" cy="348491"/>
          </a:xfrm>
        </p:grpSpPr>
        <p:pic>
          <p:nvPicPr>
            <p:cNvPr id="6" name="図 30">
              <a:extLst>
                <a:ext uri="{FF2B5EF4-FFF2-40B4-BE49-F238E27FC236}">
                  <a16:creationId xmlns:a16="http://schemas.microsoft.com/office/drawing/2014/main" id="{30A99CC4-8123-4702-A0BF-D2E1FF66B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6740" y="4127975"/>
              <a:ext cx="1988097" cy="243791"/>
            </a:xfrm>
            <a:prstGeom prst="rect">
              <a:avLst/>
            </a:prstGeom>
          </p:spPr>
        </p:pic>
        <p:sp>
          <p:nvSpPr>
            <p:cNvPr id="7" name="Text Placeholder 4">
              <a:extLst>
                <a:ext uri="{FF2B5EF4-FFF2-40B4-BE49-F238E27FC236}">
                  <a16:creationId xmlns:a16="http://schemas.microsoft.com/office/drawing/2014/main" id="{64DAAF18-B9B8-4901-8F9E-4520A69C0AF9}"/>
                </a:ext>
              </a:extLst>
            </p:cNvPr>
            <p:cNvSpPr txBox="1">
              <a:spLocks/>
            </p:cNvSpPr>
            <p:nvPr/>
          </p:nvSpPr>
          <p:spPr>
            <a:xfrm>
              <a:off x="3229892" y="4127975"/>
              <a:ext cx="1209247" cy="348491"/>
            </a:xfrm>
            <a:prstGeom prst="rect">
              <a:avLst/>
            </a:prstGeom>
          </p:spPr>
          <p:txBody>
            <a:bodyPr lIns="0">
              <a:normAutofit/>
            </a:bodyPr>
            <a:lstStyle>
              <a:lvl1pPr marL="173038" indent="-173038" algn="l" defTabSz="457200" rtl="0" eaLnBrk="0" fontAlgn="base" hangingPunct="0">
                <a:spcBef>
                  <a:spcPts val="0"/>
                </a:spcBef>
                <a:spcAft>
                  <a:spcPts val="600"/>
                </a:spcAft>
                <a:buClr>
                  <a:srgbClr val="0070C0"/>
                </a:buClr>
                <a:buSzPct val="100000"/>
                <a:buFont typeface="Wingdings 2" panose="05020102010507070707" pitchFamily="18" charset="2"/>
                <a:buChar char=""/>
                <a:defRPr sz="1400" b="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1pPr>
              <a:lvl2pPr marL="344488" indent="-171450" algn="l" defTabSz="457200" rtl="0" eaLnBrk="0" fontAlgn="base" hangingPunct="0"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Arial" panose="020B0604020202020204" pitchFamily="34" charset="0"/>
                <a:buChar char="–"/>
                <a:defRPr sz="14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457200" indent="-111125" algn="l" defTabSz="457200" rtl="0" eaLnBrk="0" fontAlgn="base" hangingPunct="0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Powered by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906FFB4-4AA5-4B9F-8F8C-4B0DFD459810}"/>
              </a:ext>
            </a:extLst>
          </p:cNvPr>
          <p:cNvGrpSpPr/>
          <p:nvPr/>
        </p:nvGrpSpPr>
        <p:grpSpPr>
          <a:xfrm>
            <a:off x="4598524" y="2458845"/>
            <a:ext cx="3115235" cy="2074759"/>
            <a:chOff x="4598524" y="2458845"/>
            <a:chExt cx="3115235" cy="207475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A9B0CF1-009E-4A68-B0B1-A2F17FB581D5}"/>
                </a:ext>
              </a:extLst>
            </p:cNvPr>
            <p:cNvSpPr/>
            <p:nvPr/>
          </p:nvSpPr>
          <p:spPr>
            <a:xfrm>
              <a:off x="4598524" y="2854878"/>
              <a:ext cx="3115234" cy="1678726"/>
            </a:xfrm>
            <a:prstGeom prst="rect">
              <a:avLst/>
            </a:prstGeom>
            <a:gradFill>
              <a:gsLst>
                <a:gs pos="0">
                  <a:srgbClr val="2C71E0"/>
                </a:gs>
                <a:gs pos="100000">
                  <a:srgbClr val="5103B9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03457E3-1196-49AA-922A-D6AD79709DFA}"/>
                </a:ext>
              </a:extLst>
            </p:cNvPr>
            <p:cNvSpPr/>
            <p:nvPr/>
          </p:nvSpPr>
          <p:spPr>
            <a:xfrm>
              <a:off x="4651031" y="2914630"/>
              <a:ext cx="3001713" cy="155448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6970E9-BEFD-4D0C-A1BB-249858354D67}"/>
                </a:ext>
              </a:extLst>
            </p:cNvPr>
            <p:cNvSpPr txBox="1"/>
            <p:nvPr/>
          </p:nvSpPr>
          <p:spPr>
            <a:xfrm>
              <a:off x="4598524" y="3518309"/>
              <a:ext cx="31152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</a:rPr>
                <a:t>VISUALIZATION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9E34C8D-BE2B-4336-9277-4C68D9F15599}"/>
                </a:ext>
              </a:extLst>
            </p:cNvPr>
            <p:cNvGrpSpPr/>
            <p:nvPr/>
          </p:nvGrpSpPr>
          <p:grpSpPr>
            <a:xfrm>
              <a:off x="5692719" y="2458845"/>
              <a:ext cx="926843" cy="926843"/>
              <a:chOff x="4204577" y="887643"/>
              <a:chExt cx="710519" cy="710519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66371AD-59B5-4AE2-8794-3AF1F25596B3}"/>
                  </a:ext>
                </a:extLst>
              </p:cNvPr>
              <p:cNvSpPr/>
              <p:nvPr/>
            </p:nvSpPr>
            <p:spPr>
              <a:xfrm>
                <a:off x="4204577" y="887643"/>
                <a:ext cx="710519" cy="71051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E332203E-46B9-407E-A0B6-B17CCAECDC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2384" y="1055450"/>
                <a:ext cx="374904" cy="374904"/>
              </a:xfrm>
              <a:prstGeom prst="rect">
                <a:avLst/>
              </a:prstGeom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FD4CC85-63C9-4AED-8A71-252EB93B2945}"/>
              </a:ext>
            </a:extLst>
          </p:cNvPr>
          <p:cNvGrpSpPr/>
          <p:nvPr/>
        </p:nvGrpSpPr>
        <p:grpSpPr>
          <a:xfrm>
            <a:off x="847168" y="2452986"/>
            <a:ext cx="3121993" cy="2080618"/>
            <a:chOff x="847168" y="2452986"/>
            <a:chExt cx="3121993" cy="20806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188C8F-AAEE-4584-A374-19E0BB5E81F7}"/>
                </a:ext>
              </a:extLst>
            </p:cNvPr>
            <p:cNvSpPr/>
            <p:nvPr/>
          </p:nvSpPr>
          <p:spPr>
            <a:xfrm>
              <a:off x="847168" y="2850137"/>
              <a:ext cx="3121993" cy="1683467"/>
            </a:xfrm>
            <a:prstGeom prst="rect">
              <a:avLst/>
            </a:prstGeom>
            <a:gradFill flip="none" rotWithShape="1">
              <a:gsLst>
                <a:gs pos="0">
                  <a:srgbClr val="B028FC"/>
                </a:gs>
                <a:gs pos="100000">
                  <a:srgbClr val="5E00B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10BFECB-7AF6-4004-A7A6-7171828C2B91}"/>
                </a:ext>
              </a:extLst>
            </p:cNvPr>
            <p:cNvSpPr/>
            <p:nvPr/>
          </p:nvSpPr>
          <p:spPr>
            <a:xfrm>
              <a:off x="907307" y="2914630"/>
              <a:ext cx="3001713" cy="155448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7F7BF3-31D6-4106-BAF0-045151DDF705}"/>
                </a:ext>
              </a:extLst>
            </p:cNvPr>
            <p:cNvSpPr txBox="1"/>
            <p:nvPr/>
          </p:nvSpPr>
          <p:spPr>
            <a:xfrm>
              <a:off x="859094" y="3518309"/>
              <a:ext cx="3110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MONITORING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1FD0639-13A1-4F64-8B49-6041F1E89AE7}"/>
                </a:ext>
              </a:extLst>
            </p:cNvPr>
            <p:cNvGrpSpPr/>
            <p:nvPr/>
          </p:nvGrpSpPr>
          <p:grpSpPr>
            <a:xfrm>
              <a:off x="1969225" y="2452986"/>
              <a:ext cx="929460" cy="929460"/>
              <a:chOff x="1329279" y="887643"/>
              <a:chExt cx="710519" cy="710519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2690B85-7130-428B-8399-EDF0E1458A7C}"/>
                  </a:ext>
                </a:extLst>
              </p:cNvPr>
              <p:cNvSpPr/>
              <p:nvPr/>
            </p:nvSpPr>
            <p:spPr>
              <a:xfrm>
                <a:off x="1329279" y="887643"/>
                <a:ext cx="710519" cy="71051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4" name="Picture 23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61088F48-2F9A-48E9-9AF9-C5C0F3191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3882" y="1005158"/>
                <a:ext cx="475488" cy="475488"/>
              </a:xfrm>
              <a:prstGeom prst="rect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93A205C-24A1-4971-B811-370483365742}"/>
              </a:ext>
            </a:extLst>
          </p:cNvPr>
          <p:cNvGrpSpPr/>
          <p:nvPr/>
        </p:nvGrpSpPr>
        <p:grpSpPr>
          <a:xfrm>
            <a:off x="8343122" y="2479899"/>
            <a:ext cx="3112545" cy="2053705"/>
            <a:chOff x="8343122" y="2479899"/>
            <a:chExt cx="3112545" cy="205370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D6E9D5-3EB3-4CD9-8FEC-39528CB308AA}"/>
                </a:ext>
              </a:extLst>
            </p:cNvPr>
            <p:cNvSpPr/>
            <p:nvPr/>
          </p:nvSpPr>
          <p:spPr>
            <a:xfrm>
              <a:off x="8343122" y="2855233"/>
              <a:ext cx="3112545" cy="1678371"/>
            </a:xfrm>
            <a:prstGeom prst="rect">
              <a:avLst/>
            </a:prstGeom>
            <a:gradFill>
              <a:gsLst>
                <a:gs pos="0">
                  <a:srgbClr val="05D170"/>
                </a:gs>
                <a:gs pos="100000">
                  <a:srgbClr val="098D6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79A6059-D707-4051-8C26-90CC1CBA7238}"/>
                </a:ext>
              </a:extLst>
            </p:cNvPr>
            <p:cNvSpPr/>
            <p:nvPr/>
          </p:nvSpPr>
          <p:spPr>
            <a:xfrm>
              <a:off x="8398537" y="2914630"/>
              <a:ext cx="3001713" cy="155448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2E7585-D7F2-4177-B334-DCCF4F5EEEA7}"/>
                </a:ext>
              </a:extLst>
            </p:cNvPr>
            <p:cNvSpPr txBox="1"/>
            <p:nvPr/>
          </p:nvSpPr>
          <p:spPr>
            <a:xfrm>
              <a:off x="8351937" y="3518309"/>
              <a:ext cx="3103730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</a:rPr>
                <a:t>EXTENSIBILITY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2AB8254-EFE2-4742-9AD9-30C6ED02E2E2}"/>
                </a:ext>
              </a:extLst>
            </p:cNvPr>
            <p:cNvGrpSpPr/>
            <p:nvPr/>
          </p:nvGrpSpPr>
          <p:grpSpPr>
            <a:xfrm>
              <a:off x="9436071" y="2479899"/>
              <a:ext cx="926648" cy="926647"/>
              <a:chOff x="7156558" y="887643"/>
              <a:chExt cx="710519" cy="710519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6EA671E-F77F-4DE6-9E33-B7A6A48878FB}"/>
                  </a:ext>
                </a:extLst>
              </p:cNvPr>
              <p:cNvSpPr/>
              <p:nvPr/>
            </p:nvSpPr>
            <p:spPr>
              <a:xfrm>
                <a:off x="7156558" y="887643"/>
                <a:ext cx="710519" cy="71051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Icon&#10;&#10;Description automatically generated">
                <a:extLst>
                  <a:ext uri="{FF2B5EF4-FFF2-40B4-BE49-F238E27FC236}">
                    <a16:creationId xmlns:a16="http://schemas.microsoft.com/office/drawing/2014/main" id="{A722C9D7-D9CE-4F63-885E-A7752180B3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19088" y="1050173"/>
                <a:ext cx="385458" cy="38545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1612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395D-8466-4B6E-A5F3-84C3DE5B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8A4BBF-89E9-4356-BDDC-F2947504B4A6}"/>
              </a:ext>
            </a:extLst>
          </p:cNvPr>
          <p:cNvGrpSpPr/>
          <p:nvPr/>
        </p:nvGrpSpPr>
        <p:grpSpPr>
          <a:xfrm>
            <a:off x="8889167" y="518102"/>
            <a:ext cx="2974945" cy="348491"/>
            <a:chOff x="3229892" y="4127975"/>
            <a:chExt cx="2974945" cy="348491"/>
          </a:xfrm>
        </p:grpSpPr>
        <p:pic>
          <p:nvPicPr>
            <p:cNvPr id="6" name="図 30">
              <a:extLst>
                <a:ext uri="{FF2B5EF4-FFF2-40B4-BE49-F238E27FC236}">
                  <a16:creationId xmlns:a16="http://schemas.microsoft.com/office/drawing/2014/main" id="{30A99CC4-8123-4702-A0BF-D2E1FF66B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6740" y="4127975"/>
              <a:ext cx="1988097" cy="243791"/>
            </a:xfrm>
            <a:prstGeom prst="rect">
              <a:avLst/>
            </a:prstGeom>
          </p:spPr>
        </p:pic>
        <p:sp>
          <p:nvSpPr>
            <p:cNvPr id="7" name="Text Placeholder 4">
              <a:extLst>
                <a:ext uri="{FF2B5EF4-FFF2-40B4-BE49-F238E27FC236}">
                  <a16:creationId xmlns:a16="http://schemas.microsoft.com/office/drawing/2014/main" id="{64DAAF18-B9B8-4901-8F9E-4520A69C0AF9}"/>
                </a:ext>
              </a:extLst>
            </p:cNvPr>
            <p:cNvSpPr txBox="1">
              <a:spLocks/>
            </p:cNvSpPr>
            <p:nvPr/>
          </p:nvSpPr>
          <p:spPr>
            <a:xfrm>
              <a:off x="3229892" y="4127975"/>
              <a:ext cx="1209247" cy="348491"/>
            </a:xfrm>
            <a:prstGeom prst="rect">
              <a:avLst/>
            </a:prstGeom>
          </p:spPr>
          <p:txBody>
            <a:bodyPr lIns="0">
              <a:normAutofit/>
            </a:bodyPr>
            <a:lstStyle>
              <a:lvl1pPr marL="173038" indent="-173038" algn="l" defTabSz="457200" rtl="0" eaLnBrk="0" fontAlgn="base" hangingPunct="0">
                <a:spcBef>
                  <a:spcPts val="0"/>
                </a:spcBef>
                <a:spcAft>
                  <a:spcPts val="600"/>
                </a:spcAft>
                <a:buClr>
                  <a:srgbClr val="0070C0"/>
                </a:buClr>
                <a:buSzPct val="100000"/>
                <a:buFont typeface="Wingdings 2" panose="05020102010507070707" pitchFamily="18" charset="2"/>
                <a:buChar char=""/>
                <a:defRPr sz="1400" b="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1pPr>
              <a:lvl2pPr marL="344488" indent="-171450" algn="l" defTabSz="457200" rtl="0" eaLnBrk="0" fontAlgn="base" hangingPunct="0"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Arial" panose="020B0604020202020204" pitchFamily="34" charset="0"/>
                <a:buChar char="–"/>
                <a:defRPr sz="14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457200" indent="-111125" algn="l" defTabSz="457200" rtl="0" eaLnBrk="0" fontAlgn="base" hangingPunct="0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Powered by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C188C8F-AAEE-4584-A374-19E0BB5E81F7}"/>
              </a:ext>
            </a:extLst>
          </p:cNvPr>
          <p:cNvSpPr/>
          <p:nvPr/>
        </p:nvSpPr>
        <p:spPr>
          <a:xfrm>
            <a:off x="847168" y="1551709"/>
            <a:ext cx="3121993" cy="4645891"/>
          </a:xfrm>
          <a:prstGeom prst="rect">
            <a:avLst/>
          </a:prstGeom>
          <a:gradFill flip="none" rotWithShape="1">
            <a:gsLst>
              <a:gs pos="0">
                <a:srgbClr val="B028FC"/>
              </a:gs>
              <a:gs pos="100000">
                <a:srgbClr val="5E00BC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90E0FA-2DD1-4C74-9BD3-92FDD5E3EE9A}"/>
              </a:ext>
            </a:extLst>
          </p:cNvPr>
          <p:cNvSpPr/>
          <p:nvPr/>
        </p:nvSpPr>
        <p:spPr>
          <a:xfrm>
            <a:off x="907307" y="1625600"/>
            <a:ext cx="3001713" cy="4498109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F7BF3-31D6-4106-BAF0-045151DDF705}"/>
              </a:ext>
            </a:extLst>
          </p:cNvPr>
          <p:cNvSpPr txBox="1"/>
          <p:nvPr/>
        </p:nvSpPr>
        <p:spPr>
          <a:xfrm>
            <a:off x="859094" y="2142090"/>
            <a:ext cx="3110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MONITORING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FD0639-13A1-4F64-8B49-6041F1E89AE7}"/>
              </a:ext>
            </a:extLst>
          </p:cNvPr>
          <p:cNvGrpSpPr/>
          <p:nvPr/>
        </p:nvGrpSpPr>
        <p:grpSpPr>
          <a:xfrm>
            <a:off x="1969225" y="1076767"/>
            <a:ext cx="929460" cy="929460"/>
            <a:chOff x="1329279" y="887643"/>
            <a:chExt cx="710519" cy="71051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2690B85-7130-428B-8399-EDF0E1458A7C}"/>
                </a:ext>
              </a:extLst>
            </p:cNvPr>
            <p:cNvSpPr/>
            <p:nvPr/>
          </p:nvSpPr>
          <p:spPr>
            <a:xfrm>
              <a:off x="1329279" y="887643"/>
              <a:ext cx="710519" cy="7105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61088F48-2F9A-48E9-9AF9-C5C0F3191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3882" y="1005158"/>
              <a:ext cx="475488" cy="475488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0F1E6C8-F934-4A75-A9DF-8729E23CD46D}"/>
              </a:ext>
            </a:extLst>
          </p:cNvPr>
          <p:cNvSpPr txBox="1"/>
          <p:nvPr/>
        </p:nvSpPr>
        <p:spPr>
          <a:xfrm>
            <a:off x="859095" y="2824149"/>
            <a:ext cx="2890870" cy="230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Historical Data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Alarm notifications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Asset information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System status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Production rates</a:t>
            </a:r>
          </a:p>
          <a:p>
            <a:pPr marL="396875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Real-time data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556DEF-21A6-42C9-B85E-F9040B427A35}"/>
              </a:ext>
            </a:extLst>
          </p:cNvPr>
          <p:cNvGrpSpPr/>
          <p:nvPr/>
        </p:nvGrpSpPr>
        <p:grpSpPr>
          <a:xfrm>
            <a:off x="4598524" y="2458845"/>
            <a:ext cx="3115235" cy="2074759"/>
            <a:chOff x="4598524" y="2458845"/>
            <a:chExt cx="3115235" cy="207475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2A5B897-B17A-4B46-A88A-7F58151ABF25}"/>
                </a:ext>
              </a:extLst>
            </p:cNvPr>
            <p:cNvSpPr/>
            <p:nvPr/>
          </p:nvSpPr>
          <p:spPr>
            <a:xfrm>
              <a:off x="4598524" y="2854878"/>
              <a:ext cx="3115234" cy="1678726"/>
            </a:xfrm>
            <a:prstGeom prst="rect">
              <a:avLst/>
            </a:prstGeom>
            <a:gradFill>
              <a:gsLst>
                <a:gs pos="0">
                  <a:srgbClr val="2C71E0"/>
                </a:gs>
                <a:gs pos="100000">
                  <a:srgbClr val="5103B9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4B54D49-46EE-4FA0-B856-4447D9F72D7F}"/>
                </a:ext>
              </a:extLst>
            </p:cNvPr>
            <p:cNvSpPr/>
            <p:nvPr/>
          </p:nvSpPr>
          <p:spPr>
            <a:xfrm>
              <a:off x="4651031" y="2914630"/>
              <a:ext cx="3001713" cy="155448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A2C3EED-E502-4800-BF93-EBDE5CBE26F3}"/>
                </a:ext>
              </a:extLst>
            </p:cNvPr>
            <p:cNvSpPr txBox="1"/>
            <p:nvPr/>
          </p:nvSpPr>
          <p:spPr>
            <a:xfrm>
              <a:off x="4598524" y="3518309"/>
              <a:ext cx="31152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</a:rPr>
                <a:t>VISUALIZATION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2174587-3A84-44EC-89F3-18ED1B60D35C}"/>
                </a:ext>
              </a:extLst>
            </p:cNvPr>
            <p:cNvGrpSpPr/>
            <p:nvPr/>
          </p:nvGrpSpPr>
          <p:grpSpPr>
            <a:xfrm>
              <a:off x="5692719" y="2458845"/>
              <a:ext cx="926843" cy="926843"/>
              <a:chOff x="4204577" y="887643"/>
              <a:chExt cx="710519" cy="710519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112F4AA-F617-454C-B633-B060B3B4ECD1}"/>
                  </a:ext>
                </a:extLst>
              </p:cNvPr>
              <p:cNvSpPr/>
              <p:nvPr/>
            </p:nvSpPr>
            <p:spPr>
              <a:xfrm>
                <a:off x="4204577" y="887643"/>
                <a:ext cx="710519" cy="71051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3" name="Picture 32" descr="Icon&#10;&#10;Description automatically generated">
                <a:extLst>
                  <a:ext uri="{FF2B5EF4-FFF2-40B4-BE49-F238E27FC236}">
                    <a16:creationId xmlns:a16="http://schemas.microsoft.com/office/drawing/2014/main" id="{87B0868A-2CA8-4439-B4AB-82C87D4B4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2384" y="1055450"/>
                <a:ext cx="374904" cy="37490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2C17693-F9D9-4660-9741-727608D53606}"/>
              </a:ext>
            </a:extLst>
          </p:cNvPr>
          <p:cNvGrpSpPr/>
          <p:nvPr/>
        </p:nvGrpSpPr>
        <p:grpSpPr>
          <a:xfrm>
            <a:off x="8343122" y="2479899"/>
            <a:ext cx="3112545" cy="2053705"/>
            <a:chOff x="8343122" y="2479899"/>
            <a:chExt cx="3112545" cy="205370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EAE592-5F82-414A-9339-911D406FF97B}"/>
                </a:ext>
              </a:extLst>
            </p:cNvPr>
            <p:cNvSpPr/>
            <p:nvPr/>
          </p:nvSpPr>
          <p:spPr>
            <a:xfrm>
              <a:off x="8343122" y="2855233"/>
              <a:ext cx="3112545" cy="1678371"/>
            </a:xfrm>
            <a:prstGeom prst="rect">
              <a:avLst/>
            </a:prstGeom>
            <a:gradFill>
              <a:gsLst>
                <a:gs pos="0">
                  <a:srgbClr val="05D170"/>
                </a:gs>
                <a:gs pos="100000">
                  <a:srgbClr val="098D6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6EA9E58-AD77-4690-94EE-EBDA51E67600}"/>
                </a:ext>
              </a:extLst>
            </p:cNvPr>
            <p:cNvSpPr/>
            <p:nvPr/>
          </p:nvSpPr>
          <p:spPr>
            <a:xfrm>
              <a:off x="8398537" y="2914630"/>
              <a:ext cx="3001713" cy="155448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5DCC1F7-4304-4546-A115-74811B236BDD}"/>
                </a:ext>
              </a:extLst>
            </p:cNvPr>
            <p:cNvSpPr txBox="1"/>
            <p:nvPr/>
          </p:nvSpPr>
          <p:spPr>
            <a:xfrm>
              <a:off x="8351937" y="3518309"/>
              <a:ext cx="3103730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</a:rPr>
                <a:t>EXTENSIBILITY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28A6338-F0DE-4F0B-88BF-4068D5A7A88E}"/>
                </a:ext>
              </a:extLst>
            </p:cNvPr>
            <p:cNvGrpSpPr/>
            <p:nvPr/>
          </p:nvGrpSpPr>
          <p:grpSpPr>
            <a:xfrm>
              <a:off x="9436071" y="2479899"/>
              <a:ext cx="926648" cy="926647"/>
              <a:chOff x="7156558" y="887643"/>
              <a:chExt cx="710519" cy="710519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9CE8AE1-3601-473E-B87E-D98D6FE71830}"/>
                  </a:ext>
                </a:extLst>
              </p:cNvPr>
              <p:cNvSpPr/>
              <p:nvPr/>
            </p:nvSpPr>
            <p:spPr>
              <a:xfrm>
                <a:off x="7156558" y="887643"/>
                <a:ext cx="710519" cy="71051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0" name="Picture 39" descr="Icon&#10;&#10;Description automatically generated">
                <a:extLst>
                  <a:ext uri="{FF2B5EF4-FFF2-40B4-BE49-F238E27FC236}">
                    <a16:creationId xmlns:a16="http://schemas.microsoft.com/office/drawing/2014/main" id="{6C3C714D-03B1-47A2-8101-96D108CF8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19088" y="1050173"/>
                <a:ext cx="385458" cy="38545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9221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67E8-2AEE-4A80-9B88-6DD78416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en-US" dirty="0"/>
              <a:t>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31E3B-D91C-41D3-B538-CB2963F34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57400"/>
            <a:ext cx="5085542" cy="3849624"/>
          </a:xfrm>
        </p:spPr>
        <p:txBody>
          <a:bodyPr/>
          <a:lstStyle/>
          <a:p>
            <a:r>
              <a:rPr lang="en-US" dirty="0"/>
              <a:t>When alarms occur know immediately via:</a:t>
            </a:r>
          </a:p>
          <a:p>
            <a:pPr lvl="1"/>
            <a:r>
              <a:rPr lang="en-US" dirty="0"/>
              <a:t>The web interface</a:t>
            </a:r>
          </a:p>
          <a:p>
            <a:pPr lvl="1"/>
            <a:r>
              <a:rPr lang="en-US" b="1" dirty="0"/>
              <a:t>Notifications</a:t>
            </a:r>
            <a:r>
              <a:rPr lang="en-US" dirty="0"/>
              <a:t> emailed to the user</a:t>
            </a:r>
          </a:p>
          <a:p>
            <a:endParaRPr lang="en-US" dirty="0"/>
          </a:p>
          <a:p>
            <a:r>
              <a:rPr lang="en-US" dirty="0"/>
              <a:t>View detailed information for each alarm</a:t>
            </a:r>
          </a:p>
          <a:p>
            <a:endParaRPr lang="en-US" dirty="0"/>
          </a:p>
          <a:p>
            <a:r>
              <a:rPr lang="en-US" dirty="0"/>
              <a:t>View Alarm and Log history across all connected devices from </a:t>
            </a:r>
            <a:r>
              <a:rPr lang="en-US" b="1" dirty="0"/>
              <a:t>one location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74014-2974-409D-ACA5-8BE0F467F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rgbClr val="A533EB"/>
                </a:solidFill>
              </a:rPr>
              <a:t>Robot Alarms &amp; Event Logging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8A845-85C8-4374-BA8A-A18144F3A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579" y="1695445"/>
            <a:ext cx="6034112" cy="38496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707E2F2-05CF-4BB0-9FBF-D6E6D6B96767}"/>
              </a:ext>
            </a:extLst>
          </p:cNvPr>
          <p:cNvGrpSpPr/>
          <p:nvPr/>
        </p:nvGrpSpPr>
        <p:grpSpPr>
          <a:xfrm>
            <a:off x="11472467" y="423946"/>
            <a:ext cx="719533" cy="719533"/>
            <a:chOff x="1329279" y="887643"/>
            <a:chExt cx="710519" cy="710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8FA9C9D-DFFC-4E23-883B-E0C2EBD0E86B}"/>
                </a:ext>
              </a:extLst>
            </p:cNvPr>
            <p:cNvSpPr/>
            <p:nvPr/>
          </p:nvSpPr>
          <p:spPr>
            <a:xfrm>
              <a:off x="1329279" y="887643"/>
              <a:ext cx="710519" cy="7105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2E8E637-8367-4B1A-9F37-A1C859DEC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5156" y="1016433"/>
              <a:ext cx="475487" cy="475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554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67E8-2AEE-4A80-9B88-6DD78416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en-US" dirty="0"/>
              <a:t>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31E3B-D91C-41D3-B538-CB2963F34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57400"/>
            <a:ext cx="5085542" cy="3849624"/>
          </a:xfrm>
        </p:spPr>
        <p:txBody>
          <a:bodyPr/>
          <a:lstStyle/>
          <a:p>
            <a:r>
              <a:rPr lang="en-US" dirty="0"/>
              <a:t>General information about robot configurations</a:t>
            </a:r>
          </a:p>
          <a:p>
            <a:endParaRPr lang="en-US" dirty="0"/>
          </a:p>
          <a:p>
            <a:r>
              <a:rPr lang="en-US" dirty="0"/>
              <a:t>View the status of all robot in </a:t>
            </a:r>
            <a:r>
              <a:rPr lang="en-US" b="1" dirty="0"/>
              <a:t>real-time</a:t>
            </a:r>
          </a:p>
          <a:p>
            <a:endParaRPr lang="en-US" b="1" dirty="0"/>
          </a:p>
          <a:p>
            <a:r>
              <a:rPr lang="en-US" dirty="0"/>
              <a:t>Remotely monitor the status of your production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74014-2974-409D-ACA5-8BE0F467F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rgbClr val="A533EB"/>
                </a:solidFill>
              </a:rPr>
              <a:t>Asset Information &amp; System Status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07E2F2-05CF-4BB0-9FBF-D6E6D6B96767}"/>
              </a:ext>
            </a:extLst>
          </p:cNvPr>
          <p:cNvGrpSpPr/>
          <p:nvPr/>
        </p:nvGrpSpPr>
        <p:grpSpPr>
          <a:xfrm>
            <a:off x="11472467" y="423946"/>
            <a:ext cx="719533" cy="719533"/>
            <a:chOff x="1329279" y="887643"/>
            <a:chExt cx="710519" cy="710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8FA9C9D-DFFC-4E23-883B-E0C2EBD0E86B}"/>
                </a:ext>
              </a:extLst>
            </p:cNvPr>
            <p:cNvSpPr/>
            <p:nvPr/>
          </p:nvSpPr>
          <p:spPr>
            <a:xfrm>
              <a:off x="1329279" y="887643"/>
              <a:ext cx="710519" cy="7105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2E8E637-8367-4B1A-9F37-A1C859DEC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5156" y="1016433"/>
              <a:ext cx="475487" cy="47548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90F7BB-7E62-416E-B83F-375F4FE0A685}"/>
              </a:ext>
            </a:extLst>
          </p:cNvPr>
          <p:cNvGrpSpPr/>
          <p:nvPr/>
        </p:nvGrpSpPr>
        <p:grpSpPr>
          <a:xfrm>
            <a:off x="5859184" y="1273903"/>
            <a:ext cx="5784176" cy="4855363"/>
            <a:chOff x="4643679" y="1035051"/>
            <a:chExt cx="4185381" cy="35133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F35A86-B2D5-4F66-AA41-E6675BF57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3096" y="1035051"/>
              <a:ext cx="1505964" cy="276771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A40F32F-E9C7-40D0-BB27-CA2E8994A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3679" y="2648436"/>
              <a:ext cx="3930620" cy="189991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2081663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ue_Logo and Divi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73C42BCC08474BAE0D3460543F6ED6" ma:contentTypeVersion="7" ma:contentTypeDescription="Create a new document." ma:contentTypeScope="" ma:versionID="fb2913f1d42dddf9f8c82c4214f799d3">
  <xsd:schema xmlns:xsd="http://www.w3.org/2001/XMLSchema" xmlns:xs="http://www.w3.org/2001/XMLSchema" xmlns:p="http://schemas.microsoft.com/office/2006/metadata/properties" xmlns:ns2="17a93edc-5cec-4ced-9fbd-c0a41bc5cb18" xmlns:ns3="2fbfadd9-4808-4979-b6fc-1e95402231fe" targetNamespace="http://schemas.microsoft.com/office/2006/metadata/properties" ma:root="true" ma:fieldsID="5e51bc7bf50ab15ae7e9a504467cb1a0" ns2:_="" ns3:_="">
    <xsd:import namespace="17a93edc-5cec-4ced-9fbd-c0a41bc5cb18"/>
    <xsd:import namespace="2fbfadd9-4808-4979-b6fc-1e95402231f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93edc-5cec-4ced-9fbd-c0a41bc5cb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fadd9-4808-4979-b6fc-1e95402231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103A28-290B-4BC3-A6A4-D0D4462FB43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2E394A-8918-4882-8409-DD2165D70F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a93edc-5cec-4ced-9fbd-c0a41bc5cb18"/>
    <ds:schemaRef ds:uri="2fbfadd9-4808-4979-b6fc-1e95402231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2841AC-244E-48CF-8709-76207FBD61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3825</TotalTime>
  <Words>1038</Words>
  <Application>Microsoft Office PowerPoint</Application>
  <PresentationFormat>Widescreen</PresentationFormat>
  <Paragraphs>274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Roboto</vt:lpstr>
      <vt:lpstr>Wingdings 2</vt:lpstr>
      <vt:lpstr>Arial</vt:lpstr>
      <vt:lpstr>Arial Black</vt:lpstr>
      <vt:lpstr>Title Master</vt:lpstr>
      <vt:lpstr>Content Master</vt:lpstr>
      <vt:lpstr>Blue_Logo and Dividers</vt:lpstr>
      <vt:lpstr>PowerPoint Presentation</vt:lpstr>
      <vt:lpstr>YASKAWA COCKPIT</vt:lpstr>
      <vt:lpstr>CONTENT</vt:lpstr>
      <vt:lpstr>OVERVIEW</vt:lpstr>
      <vt:lpstr>OVERVIEW</vt:lpstr>
      <vt:lpstr>FUNDAMENTALS</vt:lpstr>
      <vt:lpstr>FUNDAMENTALS</vt:lpstr>
      <vt:lpstr>FUNDAMENTALS – MONITORING</vt:lpstr>
      <vt:lpstr>FUNDAMENTALS – MONITORING</vt:lpstr>
      <vt:lpstr>FUNDAMENTALS – MONITORING</vt:lpstr>
      <vt:lpstr>FUNDAMENTALS</vt:lpstr>
      <vt:lpstr>FUNDAMENTALS – VISUALIZATION</vt:lpstr>
      <vt:lpstr>FUNDAMENTALS – VISUALIZATION</vt:lpstr>
      <vt:lpstr>FUNDAMENTALS</vt:lpstr>
      <vt:lpstr>FUNDAMENTALS – EXTENSIBILITY</vt:lpstr>
      <vt:lpstr>FUNDAMENTALS – EXTENSIBILITY</vt:lpstr>
      <vt:lpstr>FUNDAMENTALS – EXTENSIBILITY</vt:lpstr>
      <vt:lpstr>FUNDAMENTALS – EXTENSIBILITY</vt:lpstr>
      <vt:lpstr>FUNDAMENTALS</vt:lpstr>
      <vt:lpstr>KEY BENEFITS</vt:lpstr>
      <vt:lpstr>KEY BENEFITS</vt:lpstr>
      <vt:lpstr>KEY BENEFITS</vt:lpstr>
      <vt:lpstr>KEY BENEFITS</vt:lpstr>
      <vt:lpstr>REQUIREMENTS</vt:lpstr>
      <vt:lpstr>REQUIREMENTS</vt:lpstr>
      <vt:lpstr>REQUIREMENTS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Blohowiak</dc:creator>
  <cp:lastModifiedBy>Cari Hunsicker</cp:lastModifiedBy>
  <cp:revision>109</cp:revision>
  <dcterms:created xsi:type="dcterms:W3CDTF">2020-10-09T11:49:34Z</dcterms:created>
  <dcterms:modified xsi:type="dcterms:W3CDTF">2025-02-25T15:45:31Z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0x0101008473C42BCC08474BAE0D3460543F6ED6</vt:lpwstr>
  </property>
</Properties>
</file>