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333" r:id="rId6"/>
    <p:sldId id="295" r:id="rId7"/>
    <p:sldId id="325" r:id="rId8"/>
    <p:sldId id="326" r:id="rId9"/>
    <p:sldId id="310" r:id="rId10"/>
    <p:sldId id="309" r:id="rId11"/>
    <p:sldId id="313" r:id="rId12"/>
    <p:sldId id="315" r:id="rId13"/>
    <p:sldId id="316" r:id="rId14"/>
    <p:sldId id="317" r:id="rId15"/>
    <p:sldId id="318" r:id="rId16"/>
    <p:sldId id="320" r:id="rId17"/>
    <p:sldId id="334" r:id="rId18"/>
    <p:sldId id="327" r:id="rId19"/>
    <p:sldId id="292" r:id="rId20"/>
    <p:sldId id="293" r:id="rId21"/>
    <p:sldId id="311" r:id="rId22"/>
    <p:sldId id="322" r:id="rId23"/>
    <p:sldId id="323" r:id="rId24"/>
    <p:sldId id="329" r:id="rId25"/>
    <p:sldId id="330" r:id="rId26"/>
    <p:sldId id="332" r:id="rId27"/>
    <p:sldId id="335" r:id="rId28"/>
    <p:sldId id="321" r:id="rId29"/>
    <p:sldId id="324" r:id="rId30"/>
    <p:sldId id="277" r:id="rId31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8" userDrawn="1">
          <p15:clr>
            <a:srgbClr val="A4A3A4"/>
          </p15:clr>
        </p15:guide>
        <p15:guide id="2" orient="horz" pos="2676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926"/>
    <a:srgbClr val="00B7EB"/>
    <a:srgbClr val="0057B8"/>
    <a:srgbClr val="78BE20"/>
    <a:srgbClr val="9E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1368" y="120"/>
      </p:cViewPr>
      <p:guideLst>
        <p:guide orient="horz" pos="1908"/>
        <p:guide orient="horz" pos="2676"/>
        <p:guide pos="288"/>
        <p:guide pos="547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Kolb" userId="a1eb64d8-c133-4a29-899e-4b65e18faed9" providerId="ADAL" clId="{2EAC1013-A466-4FA1-838C-F02485C6DFDE}"/>
    <pc:docChg chg="modSld">
      <pc:chgData name="Rick Kolb" userId="a1eb64d8-c133-4a29-899e-4b65e18faed9" providerId="ADAL" clId="{2EAC1013-A466-4FA1-838C-F02485C6DFDE}" dt="2026-04-08T13:33:46.091" v="1" actId="1076"/>
      <pc:docMkLst>
        <pc:docMk/>
      </pc:docMkLst>
      <pc:sldChg chg="modSp mod">
        <pc:chgData name="Rick Kolb" userId="a1eb64d8-c133-4a29-899e-4b65e18faed9" providerId="ADAL" clId="{2EAC1013-A466-4FA1-838C-F02485C6DFDE}" dt="2026-04-08T13:33:46.091" v="1" actId="1076"/>
        <pc:sldMkLst>
          <pc:docMk/>
          <pc:sldMk cId="3229097921" sldId="309"/>
        </pc:sldMkLst>
        <pc:picChg chg="mod">
          <ac:chgData name="Rick Kolb" userId="a1eb64d8-c133-4a29-899e-4b65e18faed9" providerId="ADAL" clId="{2EAC1013-A466-4FA1-838C-F02485C6DFDE}" dt="2026-04-08T13:33:46.091" v="1" actId="1076"/>
          <ac:picMkLst>
            <pc:docMk/>
            <pc:sldMk cId="3229097921" sldId="309"/>
            <ac:picMk id="22" creationId="{72BF8A5C-491A-E80E-71D7-2CA1C2FAFB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765975-E751-4822-AEA8-6489806269B8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EEE5F0-DF44-4F18-8A71-FDEE330FE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2465388" cy="514350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</a:pPr>
            <a:endParaRPr kumimoji="1" lang="ja-JP" altLang="en-US" sz="1108" b="1">
              <a:latin typeface="Arial" panose="020B06040202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9" name="図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58" y="298444"/>
            <a:ext cx="1887672" cy="3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469231"/>
            <a:ext cx="5410200" cy="1102519"/>
          </a:xfrm>
        </p:spPr>
        <p:txBody>
          <a:bodyPr anchor="t" anchorCtr="0">
            <a:normAutofit/>
          </a:bodyPr>
          <a:lstStyle>
            <a:lvl1pPr>
              <a:defRPr sz="3400" b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4200" y="3613329"/>
            <a:ext cx="5410200" cy="3429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2D29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DD,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781191"/>
            <a:ext cx="5181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36"/>
          <p:cNvSpPr txBox="1">
            <a:spLocks noChangeArrowheads="1"/>
          </p:cNvSpPr>
          <p:nvPr userDrawn="1"/>
        </p:nvSpPr>
        <p:spPr>
          <a:xfrm>
            <a:off x="3124200" y="4663475"/>
            <a:ext cx="3445329" cy="360363"/>
          </a:xfrm>
          <a:prstGeom prst="rect">
            <a:avLst/>
          </a:prstGeom>
        </p:spPr>
        <p:txBody>
          <a:bodyPr vert="horz" lIns="84406" tIns="42203" rIns="84406" bIns="42203" rtlCol="0"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altLang="ja-JP" sz="7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6"/>
          <p:cNvSpPr txBox="1">
            <a:spLocks noChangeArrowheads="1"/>
          </p:cNvSpPr>
          <p:nvPr userDrawn="1"/>
        </p:nvSpPr>
        <p:spPr>
          <a:xfrm>
            <a:off x="3124200" y="3867150"/>
            <a:ext cx="3445329" cy="680133"/>
          </a:xfrm>
          <a:prstGeom prst="rect">
            <a:avLst/>
          </a:prstGeom>
        </p:spPr>
        <p:txBody>
          <a:bodyPr vert="horz" lIns="84406" tIns="42203" rIns="84406" bIns="42203" rtlCol="0"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Yaskawa America, Inc.</a:t>
            </a:r>
          </a:p>
          <a:p>
            <a:pPr algn="l">
              <a:defRPr/>
            </a:pPr>
            <a:r>
              <a:rPr lang="en-US" sz="12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Motoman Robotics Division</a:t>
            </a:r>
            <a:endParaRPr lang="en-US" altLang="ja-JP" sz="12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ding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433"/>
          <a:stretch/>
        </p:blipFill>
        <p:spPr>
          <a:xfrm>
            <a:off x="-15025" y="666750"/>
            <a:ext cx="9159025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1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5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" b="2138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4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Fabr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brication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Fabrication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0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9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" b="2792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4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Innov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novation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Innovation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Innov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novation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Innovation Example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Corpor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rporate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8" b="638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Corporate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198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6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- Two Column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9800" y="1123950"/>
            <a:ext cx="2667000" cy="350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46224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31242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33800" y="3714750"/>
            <a:ext cx="4953000" cy="7620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733800" y="1047750"/>
            <a:ext cx="4953000" cy="2630412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07080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51054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91200" y="2470498"/>
            <a:ext cx="2897688" cy="3048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791200" y="915183"/>
            <a:ext cx="2895600" cy="1537779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4375498"/>
            <a:ext cx="2897688" cy="3048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5791200" y="2820183"/>
            <a:ext cx="2895600" cy="1537779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7144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48150"/>
            <a:ext cx="7734300" cy="304800"/>
          </a:xfrm>
        </p:spPr>
        <p:txBody>
          <a:bodyPr lIns="0" rIns="0"/>
          <a:lstStyle>
            <a:lvl1pPr algn="r"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23900" y="1047750"/>
            <a:ext cx="7696200" cy="3124200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8582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" y="0"/>
            <a:ext cx="9144002" cy="5143500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vert="horz" lIns="182880" tIns="182880" rIns="91440" bIns="45720" rtlCol="0" anchor="t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ja-JP" altLang="en-US" sz="1400" i="1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219" y="2364581"/>
            <a:ext cx="2087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gray">
          <a:xfrm>
            <a:off x="2898000" y="4629150"/>
            <a:ext cx="3348000" cy="2605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Yaskawa</a:t>
            </a:r>
            <a:r>
              <a:rPr lang="fr-FR" altLang="ja-JP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America, Inc.</a:t>
            </a:r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086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4707730"/>
            <a:ext cx="9144000" cy="435770"/>
            <a:chOff x="838200" y="4019550"/>
            <a:chExt cx="9144000" cy="435770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838200" y="4019550"/>
              <a:ext cx="9144000" cy="435770"/>
            </a:xfrm>
            <a:prstGeom prst="rect">
              <a:avLst/>
            </a:prstGeom>
            <a:solidFill>
              <a:srgbClr val="0057B8"/>
            </a:solidFill>
            <a:ln>
              <a:noFill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</a:pPr>
              <a:endParaRPr kumimoji="1" lang="ja-JP" altLang="en-US" sz="1108" b="1">
                <a:latin typeface="Arial" panose="020B0604020202020204" pitchFamily="34" charset="0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21" name="図 5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123922"/>
              <a:ext cx="1156718" cy="22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099"/>
            <a:ext cx="82296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779789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632FBA-CCB7-4648-8C08-F1C235D210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14"/>
          <p:cNvCxnSpPr/>
          <p:nvPr userDrawn="1"/>
        </p:nvCxnSpPr>
        <p:spPr>
          <a:xfrm>
            <a:off x="457200" y="784468"/>
            <a:ext cx="8229600" cy="0"/>
          </a:xfrm>
          <a:prstGeom prst="line">
            <a:avLst/>
          </a:prstGeom>
          <a:ln w="15875">
            <a:solidFill>
              <a:srgbClr val="005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78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2100" b="1" kern="1200">
          <a:solidFill>
            <a:srgbClr val="2D29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3675" indent="-142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5000"/>
        <a:buFont typeface="Wingdings" panose="05000000000000000000" pitchFamily="2" charset="2"/>
        <a:buChar char=""/>
        <a:defRPr sz="17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7663" indent="-1539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○"/>
        <a:defRPr sz="15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5938" indent="-1682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3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YRC 1000</a:t>
            </a:r>
            <a:br>
              <a:rPr lang="en-US" dirty="0"/>
            </a:br>
            <a:r>
              <a:rPr lang="en-US" dirty="0" err="1"/>
              <a:t>MagSwitch</a:t>
            </a:r>
            <a:br>
              <a:rPr lang="en-US" dirty="0"/>
            </a:br>
            <a:r>
              <a:rPr lang="en-US" dirty="0" err="1"/>
              <a:t>MagMaster</a:t>
            </a:r>
            <a:br>
              <a:rPr lang="en-US" dirty="0"/>
            </a:br>
            <a:r>
              <a:rPr lang="en-US" dirty="0"/>
              <a:t>Setup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 4, 2023</a:t>
            </a:r>
          </a:p>
        </p:txBody>
      </p:sp>
    </p:spTree>
    <p:extLst>
      <p:ext uri="{BB962C8B-B14F-4D97-AF65-F5344CB8AC3E}">
        <p14:creationId xmlns:p14="http://schemas.microsoft.com/office/powerpoint/2010/main" val="75561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ethernet IP Device Setup – I/O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042"/>
            <a:ext cx="3657600" cy="3470673"/>
          </a:xfrm>
        </p:spPr>
        <p:txBody>
          <a:bodyPr/>
          <a:lstStyle/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Allows assignment of device to specific external inputs / outputs.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Devices mapping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Starting at In/Out 201, for example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manual allocation mode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external IO allocation detail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Initialize input allocation if required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an </a:t>
            </a:r>
            <a:r>
              <a:rPr lang="en-US" altLang="en-US" sz="1400" dirty="0" err="1"/>
              <a:t>ext</a:t>
            </a:r>
            <a:r>
              <a:rPr lang="en-US" altLang="en-US" sz="1400" dirty="0"/>
              <a:t> input address, then Init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BC371B-77CF-9BC0-1C42-594E4E7E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942496"/>
            <a:ext cx="3048000" cy="2286000"/>
          </a:xfrm>
          <a:prstGeom prst="rect">
            <a:avLst/>
          </a:prstGeom>
        </p:spPr>
      </p:pic>
      <p:pic>
        <p:nvPicPr>
          <p:cNvPr id="14" name="Picture 13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1188E0F0-85F2-342C-9794-5D78F43EA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1500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2930BB86-799D-74F3-0C24-C42DE66FE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29" y="1106660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ethernet IP Device Setup – I/O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042"/>
            <a:ext cx="3657600" cy="3470673"/>
          </a:xfrm>
        </p:spPr>
        <p:txBody>
          <a:bodyPr/>
          <a:lstStyle/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Assign </a:t>
            </a:r>
            <a:r>
              <a:rPr lang="en-US" altLang="en-US" sz="1400" dirty="0" err="1"/>
              <a:t>MagMaster</a:t>
            </a:r>
            <a:r>
              <a:rPr lang="en-US" altLang="en-US" sz="1400" dirty="0"/>
              <a:t> I/O</a:t>
            </a:r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200" dirty="0"/>
              <a:t>Inputs	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</a:t>
            </a:r>
            <a:r>
              <a:rPr lang="en-US" altLang="en-US" sz="1000" dirty="0" err="1"/>
              <a:t>MagMaster</a:t>
            </a:r>
            <a:r>
              <a:rPr lang="en-US" altLang="en-US" sz="1000" dirty="0"/>
              <a:t> external input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Modify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Enter 20280 (for general Input 201)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Ethernet/IP CPU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Modify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Enter 21270 (for general input 993)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Standard Ethernet IP Status Inputs</a:t>
            </a:r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200" dirty="0"/>
              <a:t>Outputs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</a:t>
            </a:r>
            <a:r>
              <a:rPr lang="en-US" altLang="en-US" sz="1000" dirty="0" err="1"/>
              <a:t>MagMaster</a:t>
            </a:r>
            <a:r>
              <a:rPr lang="en-US" altLang="en-US" sz="1000" dirty="0"/>
              <a:t> external output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Modify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Enter 30280 (for general Input 201)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Ethernet/IP CPU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Select Modify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000" dirty="0"/>
              <a:t>Enter 31270 (for general input 993)</a:t>
            </a:r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lvl="3" indent="0">
              <a:buSzPct val="123000"/>
              <a:buNone/>
            </a:pPr>
            <a:endParaRPr lang="en-US" altLang="en-US" sz="1000" dirty="0"/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15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0177A7EE-1526-A7F4-60A7-D0DB3394A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8730"/>
            <a:ext cx="3048000" cy="2286000"/>
          </a:xfrm>
          <a:prstGeom prst="rect">
            <a:avLst/>
          </a:prstGeom>
        </p:spPr>
      </p:pic>
      <p:pic>
        <p:nvPicPr>
          <p:cNvPr id="18" name="Picture 17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872E18E-F059-0277-AE81-B52863D61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29" y="268869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ethernet IP Device Setup – I/O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042"/>
            <a:ext cx="3048000" cy="3470673"/>
          </a:xfrm>
        </p:spPr>
        <p:txBody>
          <a:bodyPr/>
          <a:lstStyle/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File, </a:t>
            </a:r>
            <a:r>
              <a:rPr lang="en-US" altLang="en-US" sz="1400" dirty="0" err="1"/>
              <a:t>Intilaize</a:t>
            </a:r>
            <a:endParaRPr lang="en-US" altLang="en-US" sz="14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Safety board Flash Reset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Cycle power for online mode, or use the CPU reset option under the system menu.</a:t>
            </a:r>
            <a:endParaRPr lang="en-US" altLang="en-US" sz="1000" dirty="0"/>
          </a:p>
          <a:p>
            <a:pPr marL="801688" lvl="3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marL="633413" lvl="2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computer screen shot of a security system&#10;&#10;Description automatically generated">
            <a:extLst>
              <a:ext uri="{FF2B5EF4-FFF2-40B4-BE49-F238E27FC236}">
                <a16:creationId xmlns:a16="http://schemas.microsoft.com/office/drawing/2014/main" id="{05571334-A235-2449-30EC-88A6519BC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06556"/>
            <a:ext cx="3048000" cy="22860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E94C29-5F5D-215F-74F0-B08F13642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35" y="195094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0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</a:t>
            </a:r>
            <a:r>
              <a:rPr lang="en-US" dirty="0" err="1"/>
              <a:t>Magmaster</a:t>
            </a:r>
            <a:r>
              <a:rPr lang="en-US" dirty="0"/>
              <a:t> – Set Device IP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042"/>
            <a:ext cx="4061012" cy="3804108"/>
          </a:xfrm>
        </p:spPr>
        <p:txBody>
          <a:bodyPr/>
          <a:lstStyle/>
          <a:p>
            <a:pPr lvl="1" indent="0">
              <a:buSzPct val="123000"/>
              <a:buNone/>
            </a:pPr>
            <a:r>
              <a:rPr lang="en-US" altLang="en-US" sz="1400" dirty="0" err="1">
                <a:solidFill>
                  <a:schemeClr val="tx1"/>
                </a:solidFill>
              </a:rPr>
              <a:t>Turck</a:t>
            </a:r>
            <a:r>
              <a:rPr lang="en-US" altLang="en-US" sz="1400" dirty="0">
                <a:solidFill>
                  <a:schemeClr val="tx1"/>
                </a:solidFill>
              </a:rPr>
              <a:t> PC setup tool required located at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https://www.turck.us/en/product/SW_Turck%20Service%20Tool </a:t>
            </a:r>
          </a:p>
          <a:p>
            <a:r>
              <a:rPr lang="en-US" sz="1400" b="0" i="0" u="none" strike="noStrike" baseline="0" dirty="0">
                <a:solidFill>
                  <a:schemeClr val="tx1"/>
                </a:solidFill>
              </a:rPr>
              <a:t>1) Once installed, connect </a:t>
            </a:r>
            <a:r>
              <a:rPr lang="en-US" sz="1400" dirty="0" err="1">
                <a:solidFill>
                  <a:schemeClr val="tx1"/>
                </a:solidFill>
              </a:rPr>
              <a:t>M</a:t>
            </a:r>
            <a:r>
              <a:rPr lang="en-US" sz="1400" b="0" i="0" u="none" strike="noStrike" baseline="0" dirty="0" err="1">
                <a:solidFill>
                  <a:schemeClr val="tx1"/>
                </a:solidFill>
              </a:rPr>
              <a:t>agaster</a:t>
            </a:r>
            <a:r>
              <a:rPr lang="en-US" sz="1400" b="0" i="0" u="none" strike="noStrike" baseline="0" dirty="0">
                <a:solidFill>
                  <a:schemeClr val="tx1"/>
                </a:solidFill>
              </a:rPr>
              <a:t> block to PC via ethernet and press search button. </a:t>
            </a:r>
          </a:p>
          <a:p>
            <a:endParaRPr lang="en-US" altLang="en-US" sz="18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altLang="en-US" sz="1200" dirty="0">
              <a:solidFill>
                <a:srgbClr val="FF0000"/>
              </a:solidFill>
            </a:endParaRPr>
          </a:p>
          <a:p>
            <a:pPr lvl="1" indent="0">
              <a:buSzPct val="123000"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 </a:t>
            </a:r>
          </a:p>
          <a:p>
            <a:pPr lvl="2" indent="0">
              <a:buSzPct val="123000"/>
              <a:buNone/>
            </a:pPr>
            <a:endParaRPr lang="en-US" altLang="en-US" sz="12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2) The network will report information for devices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B4B09-EBFC-34E5-34B2-8C0C319C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7" y="2176946"/>
            <a:ext cx="2200275" cy="12330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7C6D2C-FBD1-44BC-B100-6352A6C6E2AE}"/>
              </a:ext>
            </a:extLst>
          </p:cNvPr>
          <p:cNvSpPr txBox="1">
            <a:spLocks/>
          </p:cNvSpPr>
          <p:nvPr/>
        </p:nvSpPr>
        <p:spPr>
          <a:xfrm>
            <a:off x="4495800" y="825041"/>
            <a:ext cx="38862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8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altLang="en-US" sz="1200" dirty="0">
              <a:solidFill>
                <a:srgbClr val="FF0000"/>
              </a:solidFill>
            </a:endParaRPr>
          </a:p>
          <a:p>
            <a:pPr lvl="1" indent="0">
              <a:buSzPct val="123000"/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 </a:t>
            </a:r>
          </a:p>
          <a:p>
            <a:pPr lvl="2" indent="0">
              <a:buSzPct val="123000"/>
              <a:buFont typeface="Arial" panose="020B0604020202020204" pitchFamily="34" charset="0"/>
              <a:buNone/>
            </a:pPr>
            <a:endParaRPr lang="en-US" altLang="en-US" sz="12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850D42-6AE1-7AB8-5B75-80E415C1F0BC}"/>
              </a:ext>
            </a:extLst>
          </p:cNvPr>
          <p:cNvSpPr txBox="1">
            <a:spLocks/>
          </p:cNvSpPr>
          <p:nvPr/>
        </p:nvSpPr>
        <p:spPr>
          <a:xfrm>
            <a:off x="4515971" y="878493"/>
            <a:ext cx="38862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schemeClr val="tx1"/>
                </a:solidFill>
              </a:rPr>
              <a:t>3) Select the device</a:t>
            </a:r>
          </a:p>
          <a:p>
            <a:endParaRPr lang="en-US" altLang="en-US" sz="1200" dirty="0">
              <a:solidFill>
                <a:srgbClr val="FF0000"/>
              </a:solidFill>
            </a:endParaRPr>
          </a:p>
          <a:p>
            <a:pPr lvl="1" indent="0">
              <a:buSzPct val="123000"/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 </a:t>
            </a:r>
          </a:p>
          <a:p>
            <a:pPr lvl="2" indent="0">
              <a:buSzPct val="123000"/>
              <a:buFont typeface="Arial" panose="020B0604020202020204" pitchFamily="34" charset="0"/>
              <a:buNone/>
            </a:pPr>
            <a:endParaRPr lang="en-US" altLang="en-US" sz="12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4) From the change bar (F2) Change IP address, subnet mask, and gateway as needed. </a:t>
            </a:r>
          </a:p>
          <a:p>
            <a:pPr lvl="1">
              <a:buSzPct val="123000"/>
            </a:pPr>
            <a:r>
              <a:rPr lang="en-US" altLang="en-US" sz="1400" dirty="0"/>
              <a:t>192.168.1.101 is the first standard available address</a:t>
            </a:r>
          </a:p>
          <a:p>
            <a:pPr lvl="1" indent="0">
              <a:buSzPct val="123000"/>
              <a:buNone/>
            </a:pPr>
            <a:r>
              <a:rPr lang="en-US" altLang="en-US" sz="1400" dirty="0"/>
              <a:t>192.168.1.34 is for example only</a:t>
            </a:r>
          </a:p>
          <a:p>
            <a:pPr>
              <a:buSzPct val="123000"/>
            </a:pPr>
            <a:r>
              <a:rPr lang="en-US" altLang="en-US" sz="1400" dirty="0"/>
              <a:t>5) </a:t>
            </a:r>
            <a:r>
              <a:rPr lang="en-US" altLang="en-US" sz="1400" dirty="0">
                <a:solidFill>
                  <a:srgbClr val="FF0000"/>
                </a:solidFill>
              </a:rPr>
              <a:t>Cycle power on the </a:t>
            </a:r>
            <a:r>
              <a:rPr lang="en-US" altLang="en-US" sz="1400" dirty="0" err="1">
                <a:solidFill>
                  <a:srgbClr val="FF0000"/>
                </a:solidFill>
              </a:rPr>
              <a:t>Magmaster</a:t>
            </a:r>
            <a:r>
              <a:rPr lang="en-US" altLang="en-US" sz="1400" dirty="0">
                <a:solidFill>
                  <a:srgbClr val="FF0000"/>
                </a:solidFill>
              </a:rPr>
              <a:t> block</a:t>
            </a:r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223C5D-6446-88AD-81F3-290ACAEE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06" y="3822148"/>
            <a:ext cx="26670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6ACC68-F010-3945-F300-42E6E1E0C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52550"/>
            <a:ext cx="4267200" cy="85725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5985CB-E5CB-C345-7CBA-12EAA8499F72}"/>
              </a:ext>
            </a:extLst>
          </p:cNvPr>
          <p:cNvCxnSpPr>
            <a:cxnSpLocks/>
          </p:cNvCxnSpPr>
          <p:nvPr/>
        </p:nvCxnSpPr>
        <p:spPr>
          <a:xfrm flipH="1">
            <a:off x="6096000" y="1012596"/>
            <a:ext cx="1600200" cy="49235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3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</a:t>
            </a:r>
            <a:r>
              <a:rPr lang="en-US" dirty="0" err="1"/>
              <a:t>Magmaster</a:t>
            </a:r>
            <a:r>
              <a:rPr lang="en-US" dirty="0"/>
              <a:t> – Set Magnet Node (multiple magnet system)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B0C833-9F99-0254-A166-A4867306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1316"/>
            <a:ext cx="3048000" cy="34706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E-Series Magnet to </a:t>
            </a:r>
            <a:r>
              <a:rPr lang="en-US" dirty="0" err="1"/>
              <a:t>Magmaster</a:t>
            </a:r>
            <a:r>
              <a:rPr lang="en-US" dirty="0"/>
              <a:t>.  Apply power to system.  Magnet should have a green and blue flashing led.</a:t>
            </a: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dirty="0"/>
              <a:t>Connect only one magnet at this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laptop to Ethernet network, set IP address, launch web browser with IP address of </a:t>
            </a:r>
            <a:r>
              <a:rPr lang="en-US" dirty="0" err="1"/>
              <a:t>MagMaster</a:t>
            </a:r>
            <a:r>
              <a:rPr lang="en-US" dirty="0"/>
              <a:t> unit/port (192.168.1.34:8080)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Login with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707FEA-37D3-3BAE-939B-C5145882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00150"/>
            <a:ext cx="3193857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8922E5-6338-8B5F-1F2E-85E5DD76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912268"/>
            <a:ext cx="1585913" cy="66538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9C5E2D1-A0E1-577C-1422-985FEA8A70EB}"/>
              </a:ext>
            </a:extLst>
          </p:cNvPr>
          <p:cNvSpPr txBox="1">
            <a:spLocks/>
          </p:cNvSpPr>
          <p:nvPr/>
        </p:nvSpPr>
        <p:spPr>
          <a:xfrm>
            <a:off x="4073428" y="3549206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Login Prompt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30BD97-9B89-B6FF-7393-11671DCD75DC}"/>
              </a:ext>
            </a:extLst>
          </p:cNvPr>
          <p:cNvCxnSpPr/>
          <p:nvPr/>
        </p:nvCxnSpPr>
        <p:spPr>
          <a:xfrm flipV="1">
            <a:off x="3027314" y="3786864"/>
            <a:ext cx="1143000" cy="3108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6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</a:t>
            </a:r>
            <a:r>
              <a:rPr lang="en-US" dirty="0" err="1"/>
              <a:t>Magmaster</a:t>
            </a:r>
            <a:r>
              <a:rPr lang="en-US" dirty="0"/>
              <a:t> – Set Magnet Node (multiple magnet system)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B0C833-9F99-0254-A166-A4867306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029323"/>
            <a:ext cx="3048000" cy="34706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Node ID for magnet</a:t>
            </a: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dirty="0"/>
              <a:t>First magnet – node1</a:t>
            </a: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dirty="0"/>
              <a:t>Second magnet – node2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new node id is entered, the value will be written to the magnet.   Use the force control box if value has not been written after a few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 process with additional magnets connecting one at a time to the </a:t>
            </a:r>
            <a:r>
              <a:rPr lang="en-US" dirty="0" err="1"/>
              <a:t>Magmaster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48DB3E-0312-7B62-3EA8-9B73066D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4" y="1047750"/>
            <a:ext cx="3006156" cy="22860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14977B-B562-E6F1-DB23-03C158028A6C}"/>
              </a:ext>
            </a:extLst>
          </p:cNvPr>
          <p:cNvCxnSpPr>
            <a:cxnSpLocks/>
          </p:cNvCxnSpPr>
          <p:nvPr/>
        </p:nvCxnSpPr>
        <p:spPr>
          <a:xfrm flipH="1">
            <a:off x="3491430" y="1276350"/>
            <a:ext cx="775770" cy="3810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2B2606-ABCA-7DED-B396-27D08DE798EF}"/>
              </a:ext>
            </a:extLst>
          </p:cNvPr>
          <p:cNvSpPr/>
          <p:nvPr/>
        </p:nvSpPr>
        <p:spPr>
          <a:xfrm>
            <a:off x="2895600" y="1123950"/>
            <a:ext cx="59583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33350"/>
            <a:ext cx="82296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EtherNet</a:t>
            </a:r>
            <a:r>
              <a:rPr lang="en-US" altLang="en-US" sz="2400" dirty="0"/>
              <a:t> IP Device Setup – Verify Hardware Connection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742950"/>
            <a:ext cx="35052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0F0C-BF66-0174-6B8C-A762AA23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1316"/>
            <a:ext cx="3048000" cy="34706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security mode to management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system info, select the network utility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device IP address in the HOST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the execute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Hardware connection is good when there is an “OK”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Verify Ethernet cable to device when “NG” result is displayed.</a:t>
            </a:r>
          </a:p>
          <a:p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277826-50F4-DDA5-3437-0746A77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5" y="976556"/>
            <a:ext cx="3048000" cy="2286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C688D5-E9DE-A964-CEC8-450C8A666094}"/>
              </a:ext>
            </a:extLst>
          </p:cNvPr>
          <p:cNvSpPr txBox="1"/>
          <p:nvPr/>
        </p:nvSpPr>
        <p:spPr>
          <a:xfrm>
            <a:off x="3813081" y="4200453"/>
            <a:ext cx="5219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using a PC </a:t>
            </a:r>
            <a:r>
              <a:rPr lang="en-US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 to ping a device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4F937-226F-E345-E146-FC6F04FF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4099435"/>
            <a:ext cx="557213" cy="559554"/>
          </a:xfrm>
          <a:prstGeom prst="rect">
            <a:avLst/>
          </a:prstGeom>
        </p:spPr>
      </p:pic>
      <p:pic>
        <p:nvPicPr>
          <p:cNvPr id="5" name="Picture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16381E19-07FE-08A1-BA2E-D7D006C71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180714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EtherNet</a:t>
            </a:r>
            <a:r>
              <a:rPr lang="en-US" altLang="en-US" sz="2400" dirty="0"/>
              <a:t> IP Device Setup – Verify Device Communication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6"/>
            <a:ext cx="30480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security mode to management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In/Out, select communication monitor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ST# - 15 Ethernet/IP CPU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Device </a:t>
            </a:r>
            <a:r>
              <a:rPr lang="en-US" dirty="0" err="1"/>
              <a:t>Scanlist</a:t>
            </a:r>
            <a:r>
              <a:rPr lang="en-US" dirty="0"/>
              <a:t> is displayed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32ED9D-0848-9605-F60F-BBE1F5A88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5" y="945553"/>
            <a:ext cx="3657600" cy="2743200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F567D2DF-47C7-A1C3-F0FF-4C9698BF2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9498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5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DDC87E7B-D501-89B0-C58B-936E7EF0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53354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EtherNet</a:t>
            </a:r>
            <a:r>
              <a:rPr lang="en-US" altLang="en-US" sz="2400" dirty="0"/>
              <a:t> IP Device Setup – Verify Device Communication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7"/>
            <a:ext cx="3048000" cy="1656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status is displayed in the STS column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NG, curser to the device and press select for diagnostic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EC68AC-1CD4-BE92-DDDF-45771101B1DF}"/>
              </a:ext>
            </a:extLst>
          </p:cNvPr>
          <p:cNvSpPr txBox="1">
            <a:spLocks/>
          </p:cNvSpPr>
          <p:nvPr/>
        </p:nvSpPr>
        <p:spPr>
          <a:xfrm>
            <a:off x="667871" y="3356125"/>
            <a:ext cx="3048000" cy="1276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Troubleshooting:  Verify device I/O size in setup,  ensure power is on all components in the device (both inputs and outputs)</a:t>
            </a:r>
          </a:p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0DC09F-7C0D-B22C-B5A4-EFDAC3E7B3D0}"/>
              </a:ext>
            </a:extLst>
          </p:cNvPr>
          <p:cNvSpPr/>
          <p:nvPr/>
        </p:nvSpPr>
        <p:spPr>
          <a:xfrm>
            <a:off x="6248400" y="1352550"/>
            <a:ext cx="257264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4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– Test I/O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7"/>
            <a:ext cx="3048000" cy="1656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From the In/Out menu, select general purpose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an input number and type 201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Indicator will be solid when input is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Press the page key for the next group of inputs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AE78A63-CC0C-9E29-AB83-CE3F26F78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907335"/>
            <a:ext cx="3048000" cy="228600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14A3FE8-C676-905B-2097-C86713F88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888285"/>
            <a:ext cx="3048000" cy="228600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E83DC24A-7388-E7BD-80B9-18BD00938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6" y="230528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9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</a:t>
            </a:r>
            <a:r>
              <a:rPr lang="en-US" dirty="0" err="1"/>
              <a:t>Magmaster</a:t>
            </a:r>
            <a:r>
              <a:rPr lang="en-US" dirty="0"/>
              <a:t>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470673"/>
          </a:xfrm>
        </p:spPr>
        <p:txBody>
          <a:bodyPr/>
          <a:lstStyle/>
          <a:p>
            <a:pPr>
              <a:buSzPct val="123000"/>
            </a:pPr>
            <a:r>
              <a:rPr lang="en-US" altLang="en-US" sz="1400" dirty="0"/>
              <a:t>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28BE2-1E92-492D-CCFA-975EA851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249746"/>
            <a:ext cx="1128713" cy="1855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17351-AA71-7D3F-8AD3-BF8770D71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420255"/>
            <a:ext cx="2133600" cy="1514475"/>
          </a:xfrm>
          <a:prstGeom prst="rect">
            <a:avLst/>
          </a:prstGeom>
        </p:spPr>
      </p:pic>
      <p:pic>
        <p:nvPicPr>
          <p:cNvPr id="2050" name="Picture 4">
            <a:extLst>
              <a:ext uri="{FF2B5EF4-FFF2-40B4-BE49-F238E27FC236}">
                <a16:creationId xmlns:a16="http://schemas.microsoft.com/office/drawing/2014/main" id="{E8EECCCF-DC72-B4ED-DDC7-C28F3B5C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2" y="2325758"/>
            <a:ext cx="1533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EE421C-AB48-D919-42A6-32AE0FBA6776}"/>
              </a:ext>
            </a:extLst>
          </p:cNvPr>
          <p:cNvSpPr txBox="1">
            <a:spLocks/>
          </p:cNvSpPr>
          <p:nvPr/>
        </p:nvSpPr>
        <p:spPr>
          <a:xfrm>
            <a:off x="762000" y="4108685"/>
            <a:ext cx="11430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YRC1000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5D7D4F-D4F3-43FF-581E-0AD55BA90462}"/>
              </a:ext>
            </a:extLst>
          </p:cNvPr>
          <p:cNvSpPr txBox="1">
            <a:spLocks/>
          </p:cNvSpPr>
          <p:nvPr/>
        </p:nvSpPr>
        <p:spPr>
          <a:xfrm>
            <a:off x="3530265" y="4262191"/>
            <a:ext cx="2690062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 err="1"/>
              <a:t>MagMaster</a:t>
            </a:r>
            <a:r>
              <a:rPr lang="en-US" altLang="en-US" sz="1600" dirty="0"/>
              <a:t> 4001 Com</a:t>
            </a:r>
          </a:p>
          <a:p>
            <a:pPr marL="285750" indent="-285750"/>
            <a:r>
              <a:rPr lang="en-US" altLang="en-US" sz="1600" dirty="0" err="1"/>
              <a:t>MagSwitch</a:t>
            </a:r>
            <a:r>
              <a:rPr lang="en-US" altLang="en-US" sz="1600" dirty="0"/>
              <a:t> P/N 8800826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BDCBF9-F433-E5A1-1DBD-6C04575C64FE}"/>
              </a:ext>
            </a:extLst>
          </p:cNvPr>
          <p:cNvSpPr txBox="1">
            <a:spLocks/>
          </p:cNvSpPr>
          <p:nvPr/>
        </p:nvSpPr>
        <p:spPr>
          <a:xfrm>
            <a:off x="7110663" y="4184692"/>
            <a:ext cx="2033337" cy="3053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E-Series Magnet  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BED599A-DEE3-8B57-6C80-84E3321FC5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9600" y="3257549"/>
            <a:ext cx="3124202" cy="866283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B65A94A-A72E-7DA0-6309-EF3BBE0C4DD7}"/>
              </a:ext>
            </a:extLst>
          </p:cNvPr>
          <p:cNvCxnSpPr/>
          <p:nvPr/>
        </p:nvCxnSpPr>
        <p:spPr>
          <a:xfrm flipV="1">
            <a:off x="4800600" y="2647950"/>
            <a:ext cx="2819400" cy="406470"/>
          </a:xfrm>
          <a:prstGeom prst="bentConnector3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6CD9735-D28B-7A94-3E43-DCE87607588F}"/>
              </a:ext>
            </a:extLst>
          </p:cNvPr>
          <p:cNvCxnSpPr>
            <a:cxnSpLocks/>
          </p:cNvCxnSpPr>
          <p:nvPr/>
        </p:nvCxnSpPr>
        <p:spPr>
          <a:xfrm>
            <a:off x="1828800" y="1123498"/>
            <a:ext cx="3048000" cy="1448252"/>
          </a:xfrm>
          <a:prstGeom prst="bentConnector3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288620A-CD23-C343-9D96-50FC458A0463}"/>
              </a:ext>
            </a:extLst>
          </p:cNvPr>
          <p:cNvSpPr txBox="1">
            <a:spLocks/>
          </p:cNvSpPr>
          <p:nvPr/>
        </p:nvSpPr>
        <p:spPr>
          <a:xfrm>
            <a:off x="1143000" y="1533346"/>
            <a:ext cx="11430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24VDC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590F9D-2E7D-05C4-8892-72CFCA2D4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526" y="829845"/>
            <a:ext cx="473376" cy="6531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7C51EF-D09B-E957-6691-57A758602E9C}"/>
              </a:ext>
            </a:extLst>
          </p:cNvPr>
          <p:cNvCxnSpPr/>
          <p:nvPr/>
        </p:nvCxnSpPr>
        <p:spPr>
          <a:xfrm>
            <a:off x="609600" y="3409950"/>
            <a:ext cx="0" cy="713883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43CB2E-4BD2-E50E-5762-3653996B7A31}"/>
              </a:ext>
            </a:extLst>
          </p:cNvPr>
          <p:cNvCxnSpPr/>
          <p:nvPr/>
        </p:nvCxnSpPr>
        <p:spPr>
          <a:xfrm>
            <a:off x="5486400" y="1123498"/>
            <a:ext cx="7239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A080F4-130F-1C5E-E3BC-A3A6F7543A8C}"/>
              </a:ext>
            </a:extLst>
          </p:cNvPr>
          <p:cNvCxnSpPr/>
          <p:nvPr/>
        </p:nvCxnSpPr>
        <p:spPr>
          <a:xfrm>
            <a:off x="5486400" y="1352550"/>
            <a:ext cx="7239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834F2F-C969-DBC9-95FD-09D98B520A6C}"/>
              </a:ext>
            </a:extLst>
          </p:cNvPr>
          <p:cNvCxnSpPr/>
          <p:nvPr/>
        </p:nvCxnSpPr>
        <p:spPr>
          <a:xfrm>
            <a:off x="5486400" y="1581150"/>
            <a:ext cx="723900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452C44EA-65A5-442D-DD2A-9F978E2D8052}"/>
              </a:ext>
            </a:extLst>
          </p:cNvPr>
          <p:cNvSpPr txBox="1">
            <a:spLocks/>
          </p:cNvSpPr>
          <p:nvPr/>
        </p:nvSpPr>
        <p:spPr>
          <a:xfrm>
            <a:off x="6232358" y="966782"/>
            <a:ext cx="2033337" cy="3053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Ethernet IP 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EB9574D-9B51-FF83-4BEA-D4BA6E0270B1}"/>
              </a:ext>
            </a:extLst>
          </p:cNvPr>
          <p:cNvSpPr txBox="1">
            <a:spLocks/>
          </p:cNvSpPr>
          <p:nvPr/>
        </p:nvSpPr>
        <p:spPr>
          <a:xfrm>
            <a:off x="6220327" y="1207016"/>
            <a:ext cx="2033337" cy="3053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Serial 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A3F95E3-EB78-6065-310D-9EB3CDED007E}"/>
              </a:ext>
            </a:extLst>
          </p:cNvPr>
          <p:cNvSpPr txBox="1">
            <a:spLocks/>
          </p:cNvSpPr>
          <p:nvPr/>
        </p:nvSpPr>
        <p:spPr>
          <a:xfrm>
            <a:off x="6204285" y="1447121"/>
            <a:ext cx="2033337" cy="3053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24VDC 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ACF1CB5-8002-96E2-F193-021C231770EA}"/>
              </a:ext>
            </a:extLst>
          </p:cNvPr>
          <p:cNvSpPr txBox="1">
            <a:spLocks/>
          </p:cNvSpPr>
          <p:nvPr/>
        </p:nvSpPr>
        <p:spPr>
          <a:xfrm>
            <a:off x="790207" y="4313655"/>
            <a:ext cx="11430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LAN2  </a:t>
            </a:r>
          </a:p>
        </p:txBody>
      </p:sp>
    </p:spTree>
    <p:extLst>
      <p:ext uri="{BB962C8B-B14F-4D97-AF65-F5344CB8AC3E}">
        <p14:creationId xmlns:p14="http://schemas.microsoft.com/office/powerpoint/2010/main" val="415934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– Test I/O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7"/>
            <a:ext cx="3048000" cy="1656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From the In/Out menu, select general purpose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an output number and type 201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Curser to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Press pendant interlock and select buttons at the same time in teach mode to turn on/off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Press the page key for the next group of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8403000-E793-C1E6-7D60-D9BE8DA0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9366"/>
            <a:ext cx="3048000" cy="2286000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9422A4D9-8363-0623-4EB8-44DFAD60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1" y="2071437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– Power Up sequence single magnet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1645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1250602"/>
            <a:ext cx="4191000" cy="127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power on </a:t>
            </a:r>
            <a:r>
              <a:rPr lang="en-US" sz="1400" dirty="0" err="1"/>
              <a:t>Magmaster</a:t>
            </a:r>
            <a:r>
              <a:rPr lang="en-US" sz="1400" dirty="0"/>
              <a:t>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serial connection to magnet(s)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aux power cable (if magnet supports) has power on correct pins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3FD3424-E943-9A75-75CC-4C2F6963A11E}"/>
              </a:ext>
            </a:extLst>
          </p:cNvPr>
          <p:cNvSpPr txBox="1">
            <a:spLocks/>
          </p:cNvSpPr>
          <p:nvPr/>
        </p:nvSpPr>
        <p:spPr>
          <a:xfrm>
            <a:off x="4191000" y="968255"/>
            <a:ext cx="4724400" cy="2190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46CE4-9573-42AF-9A2A-2AB7C9D7971A}"/>
              </a:ext>
            </a:extLst>
          </p:cNvPr>
          <p:cNvSpPr txBox="1">
            <a:spLocks/>
          </p:cNvSpPr>
          <p:nvPr/>
        </p:nvSpPr>
        <p:spPr>
          <a:xfrm>
            <a:off x="4343400" y="1258423"/>
            <a:ext cx="4191000" cy="1807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power on robot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on Output 201 (Single magnet enable)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Input 230 is on (</a:t>
            </a:r>
            <a:r>
              <a:rPr lang="en-US" sz="1400" dirty="0" err="1"/>
              <a:t>ComOK</a:t>
            </a:r>
            <a:r>
              <a:rPr lang="en-US" sz="1400" dirty="0"/>
              <a:t> Node 14) magnet) (node 14 is default)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on Output 236 (Home)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Wait for Input  236 (Ready)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Off Output 236 (Home)</a:t>
            </a:r>
          </a:p>
          <a:p>
            <a:endParaRPr lang="en-US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9AA308-7432-F602-9B19-5D8CE2EF7555}"/>
              </a:ext>
            </a:extLst>
          </p:cNvPr>
          <p:cNvSpPr txBox="1">
            <a:spLocks/>
          </p:cNvSpPr>
          <p:nvPr/>
        </p:nvSpPr>
        <p:spPr>
          <a:xfrm>
            <a:off x="228600" y="856648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Magnet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70D1C9-C152-32E6-D4A6-535F5642A941}"/>
              </a:ext>
            </a:extLst>
          </p:cNvPr>
          <p:cNvSpPr txBox="1">
            <a:spLocks/>
          </p:cNvSpPr>
          <p:nvPr/>
        </p:nvSpPr>
        <p:spPr>
          <a:xfrm>
            <a:off x="4355432" y="875504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Robot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91BD23-2D73-B860-A9B3-2457E26008CA}"/>
              </a:ext>
            </a:extLst>
          </p:cNvPr>
          <p:cNvSpPr txBox="1">
            <a:spLocks/>
          </p:cNvSpPr>
          <p:nvPr/>
        </p:nvSpPr>
        <p:spPr>
          <a:xfrm>
            <a:off x="76200" y="3432824"/>
            <a:ext cx="8839200" cy="1514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400" b="0" dirty="0"/>
          </a:p>
          <a:p>
            <a:r>
              <a:rPr lang="en-US" sz="1400" b="0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Power up time is 5-8 seconds depending on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When using a tool changer, disconnect power from magnet before uncoupling/coupling tool 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3844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52537" y="856649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– Single Magnet Control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6"/>
            <a:ext cx="4191000" cy="2190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3FD3424-E943-9A75-75CC-4C2F6963A11E}"/>
              </a:ext>
            </a:extLst>
          </p:cNvPr>
          <p:cNvSpPr txBox="1">
            <a:spLocks/>
          </p:cNvSpPr>
          <p:nvPr/>
        </p:nvSpPr>
        <p:spPr>
          <a:xfrm>
            <a:off x="200527" y="1215710"/>
            <a:ext cx="2843463" cy="2190033"/>
          </a:xfrm>
          <a:prstGeom prst="rect">
            <a:avLst/>
          </a:prstGeom>
          <a:solidFill>
            <a:srgbClr val="92D050"/>
          </a:solidFill>
          <a:ln w="25400"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Turn off output 234 (Full Off) </a:t>
            </a:r>
          </a:p>
          <a:p>
            <a:r>
              <a:rPr lang="en-US" sz="1400" dirty="0"/>
              <a:t>Turn off output 235 (Partial On)</a:t>
            </a:r>
          </a:p>
          <a:p>
            <a:r>
              <a:rPr lang="en-US" sz="1400" dirty="0"/>
              <a:t>Turn on output 233 (Full On)</a:t>
            </a:r>
          </a:p>
          <a:p>
            <a:r>
              <a:rPr lang="en-US" sz="1400" dirty="0"/>
              <a:t>Wait for inputs…</a:t>
            </a:r>
          </a:p>
          <a:p>
            <a:r>
              <a:rPr lang="en-US" sz="1400" dirty="0"/>
              <a:t>    233 Full On</a:t>
            </a:r>
          </a:p>
          <a:p>
            <a:r>
              <a:rPr lang="en-US" sz="1400" dirty="0"/>
              <a:t>    240 Part present (selected) ON</a:t>
            </a:r>
          </a:p>
          <a:p>
            <a:r>
              <a:rPr lang="en-US" sz="1400" dirty="0"/>
              <a:t>    241 North pole on </a:t>
            </a:r>
          </a:p>
          <a:p>
            <a:r>
              <a:rPr lang="en-US" sz="1400" dirty="0"/>
              <a:t>    242 South pole on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C9A180-1543-C42B-67DC-894EBD02435E}"/>
              </a:ext>
            </a:extLst>
          </p:cNvPr>
          <p:cNvSpPr txBox="1">
            <a:spLocks/>
          </p:cNvSpPr>
          <p:nvPr/>
        </p:nvSpPr>
        <p:spPr>
          <a:xfrm>
            <a:off x="857251" y="786672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Magnet Full On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BDDE8E-C574-83A0-C69D-15777EC5D6A8}"/>
              </a:ext>
            </a:extLst>
          </p:cNvPr>
          <p:cNvSpPr txBox="1">
            <a:spLocks/>
          </p:cNvSpPr>
          <p:nvPr/>
        </p:nvSpPr>
        <p:spPr>
          <a:xfrm>
            <a:off x="3576386" y="802507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Magnet Partial On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6B7EC6-491F-B7B2-6A0F-289DDD30DB3C}"/>
              </a:ext>
            </a:extLst>
          </p:cNvPr>
          <p:cNvSpPr txBox="1">
            <a:spLocks/>
          </p:cNvSpPr>
          <p:nvPr/>
        </p:nvSpPr>
        <p:spPr>
          <a:xfrm>
            <a:off x="6527131" y="801854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Magnet Full Off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FCF1EF-5FD3-33BF-7BC5-A28F2FBDE14A}"/>
              </a:ext>
            </a:extLst>
          </p:cNvPr>
          <p:cNvSpPr txBox="1">
            <a:spLocks/>
          </p:cNvSpPr>
          <p:nvPr/>
        </p:nvSpPr>
        <p:spPr>
          <a:xfrm>
            <a:off x="76200" y="3432824"/>
            <a:ext cx="8839200" cy="1514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400" b="0" dirty="0"/>
          </a:p>
          <a:p>
            <a:r>
              <a:rPr lang="en-US" sz="1400" b="0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Part present must be taught first via the learn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Part present input only functions with magnet full on output or 100% partial 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If the North or South pole input is on without the part present, the part has not been learned or a double blank has been detected.  (Change in magnetic pattern from taught pattern for part)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43FDB4-B453-8FF9-B662-587A2A89DBF8}"/>
              </a:ext>
            </a:extLst>
          </p:cNvPr>
          <p:cNvSpPr txBox="1">
            <a:spLocks/>
          </p:cNvSpPr>
          <p:nvPr/>
        </p:nvSpPr>
        <p:spPr>
          <a:xfrm>
            <a:off x="3160296" y="1210302"/>
            <a:ext cx="2919663" cy="244841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Turn off output 234 (Full Off) </a:t>
            </a:r>
          </a:p>
          <a:p>
            <a:r>
              <a:rPr lang="en-US" sz="1400" dirty="0"/>
              <a:t>Turn off output 233 (Full On)</a:t>
            </a:r>
          </a:p>
          <a:p>
            <a:r>
              <a:rPr lang="en-US" sz="1400" dirty="0"/>
              <a:t>Turn on % Output 249-255 On</a:t>
            </a:r>
          </a:p>
          <a:p>
            <a:r>
              <a:rPr lang="en-US" sz="1400" dirty="0"/>
              <a:t>Wait for % input 249-255 On </a:t>
            </a:r>
          </a:p>
          <a:p>
            <a:r>
              <a:rPr lang="en-US" sz="1400" dirty="0"/>
              <a:t>Turn on output 233 (Partial On)</a:t>
            </a:r>
          </a:p>
          <a:p>
            <a:r>
              <a:rPr lang="en-US" sz="1400" dirty="0"/>
              <a:t>Wait for inputs…</a:t>
            </a:r>
          </a:p>
          <a:p>
            <a:r>
              <a:rPr lang="en-US" sz="1400" dirty="0"/>
              <a:t>    235 Partial On</a:t>
            </a:r>
          </a:p>
          <a:p>
            <a:r>
              <a:rPr lang="en-US" sz="1400" dirty="0"/>
              <a:t>    241 North pole on </a:t>
            </a:r>
          </a:p>
          <a:p>
            <a:r>
              <a:rPr lang="en-US" sz="1400" dirty="0"/>
              <a:t>    242 South pole on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229EAF6-0AE3-E678-ADFE-781B2964985B}"/>
              </a:ext>
            </a:extLst>
          </p:cNvPr>
          <p:cNvSpPr txBox="1">
            <a:spLocks/>
          </p:cNvSpPr>
          <p:nvPr/>
        </p:nvSpPr>
        <p:spPr>
          <a:xfrm>
            <a:off x="6172200" y="1200150"/>
            <a:ext cx="2843463" cy="220357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Turn off output 233 (Full On) </a:t>
            </a:r>
          </a:p>
          <a:p>
            <a:r>
              <a:rPr lang="en-US" sz="1400" dirty="0"/>
              <a:t>Turn off output 235 (Partial On)</a:t>
            </a:r>
          </a:p>
          <a:p>
            <a:r>
              <a:rPr lang="en-US" sz="1400" dirty="0"/>
              <a:t>Turn on output 234 (Full Off)</a:t>
            </a:r>
          </a:p>
          <a:p>
            <a:r>
              <a:rPr lang="en-US" sz="1400" dirty="0"/>
              <a:t>Wait for inputs…</a:t>
            </a:r>
          </a:p>
          <a:p>
            <a:r>
              <a:rPr lang="en-US" sz="1400" dirty="0"/>
              <a:t>    234 Full Off On</a:t>
            </a:r>
          </a:p>
          <a:p>
            <a:r>
              <a:rPr lang="en-US" sz="1400" dirty="0"/>
              <a:t>    240 Part present (selected) Off</a:t>
            </a:r>
          </a:p>
          <a:p>
            <a:r>
              <a:rPr lang="en-US" sz="1400" dirty="0"/>
              <a:t>    241 North pole off</a:t>
            </a:r>
          </a:p>
          <a:p>
            <a:r>
              <a:rPr lang="en-US" sz="1400" dirty="0"/>
              <a:t>    242 South pole off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691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52537" y="856649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– Simple Learn function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6"/>
            <a:ext cx="4191000" cy="2190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3FD3424-E943-9A75-75CC-4C2F6963A11E}"/>
              </a:ext>
            </a:extLst>
          </p:cNvPr>
          <p:cNvSpPr txBox="1">
            <a:spLocks/>
          </p:cNvSpPr>
          <p:nvPr/>
        </p:nvSpPr>
        <p:spPr>
          <a:xfrm>
            <a:off x="228600" y="1304339"/>
            <a:ext cx="3681663" cy="20722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Turn on/off output 265 (Learn ID Bit1) </a:t>
            </a:r>
          </a:p>
          <a:p>
            <a:r>
              <a:rPr lang="en-US" sz="1400" dirty="0"/>
              <a:t>Turn on/off output 266 (Learn ID Bit2)</a:t>
            </a:r>
          </a:p>
          <a:p>
            <a:r>
              <a:rPr lang="en-US" sz="1400" dirty="0"/>
              <a:t>Turn on output 237 (Simple Learn) </a:t>
            </a:r>
          </a:p>
          <a:p>
            <a:r>
              <a:rPr lang="en-US" sz="1400" dirty="0"/>
              <a:t>Wait for inputs…</a:t>
            </a:r>
          </a:p>
          <a:p>
            <a:r>
              <a:rPr lang="en-US" sz="1400" dirty="0"/>
              <a:t>    237 Learn Complete or</a:t>
            </a:r>
          </a:p>
          <a:p>
            <a:r>
              <a:rPr lang="en-US" sz="1400" dirty="0"/>
              <a:t>    238 Learn Error</a:t>
            </a:r>
          </a:p>
          <a:p>
            <a:r>
              <a:rPr lang="en-US" sz="1400" dirty="0"/>
              <a:t>Turn off output 237 (Simple Learn)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FCF1EF-5FD3-33BF-7BC5-A28F2FBDE14A}"/>
              </a:ext>
            </a:extLst>
          </p:cNvPr>
          <p:cNvSpPr txBox="1">
            <a:spLocks/>
          </p:cNvSpPr>
          <p:nvPr/>
        </p:nvSpPr>
        <p:spPr>
          <a:xfrm>
            <a:off x="76200" y="3995900"/>
            <a:ext cx="8839200" cy="5784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400" b="0" dirty="0"/>
          </a:p>
          <a:p>
            <a:r>
              <a:rPr lang="en-US" sz="1400" b="0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When turning magnet full on, outputs 265/266 select the learn ID (Part) for part present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FF0000"/>
                </a:solidFill>
              </a:rPr>
              <a:t>Learn sequence must be done with magnet full on or partial on with 100%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CBF9D-40F8-7B85-AC47-6D363213B5B8}"/>
              </a:ext>
            </a:extLst>
          </p:cNvPr>
          <p:cNvSpPr txBox="1">
            <a:spLocks/>
          </p:cNvSpPr>
          <p:nvPr/>
        </p:nvSpPr>
        <p:spPr>
          <a:xfrm>
            <a:off x="4419600" y="1304339"/>
            <a:ext cx="3681663" cy="84086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Turn on output 239 (Cancel Learn) </a:t>
            </a:r>
          </a:p>
          <a:p>
            <a:r>
              <a:rPr lang="en-US" sz="1400" dirty="0"/>
              <a:t>Wait on input 239 (Learn Cancel)</a:t>
            </a:r>
          </a:p>
          <a:p>
            <a:r>
              <a:rPr lang="en-US" sz="1400" dirty="0"/>
              <a:t>Turn off output 239 (Cancel Learn) 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4D2D00-45C9-88A9-A65E-C12FAC825040}"/>
              </a:ext>
            </a:extLst>
          </p:cNvPr>
          <p:cNvSpPr txBox="1">
            <a:spLocks/>
          </p:cNvSpPr>
          <p:nvPr/>
        </p:nvSpPr>
        <p:spPr>
          <a:xfrm>
            <a:off x="1161048" y="886490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Learn Sequence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1AE6F81-4E90-BF22-99A6-20E6D7BE927A}"/>
              </a:ext>
            </a:extLst>
          </p:cNvPr>
          <p:cNvSpPr txBox="1">
            <a:spLocks/>
          </p:cNvSpPr>
          <p:nvPr/>
        </p:nvSpPr>
        <p:spPr>
          <a:xfrm>
            <a:off x="5309937" y="867287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Error Recovery  </a:t>
            </a:r>
          </a:p>
        </p:txBody>
      </p:sp>
    </p:spTree>
    <p:extLst>
      <p:ext uri="{BB962C8B-B14F-4D97-AF65-F5344CB8AC3E}">
        <p14:creationId xmlns:p14="http://schemas.microsoft.com/office/powerpoint/2010/main" val="416220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52537" y="856649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– Multiple Magnet Control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6"/>
            <a:ext cx="4191000" cy="2190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3EA0E52-CE36-D757-0175-2A9D6ACBF85A}"/>
              </a:ext>
            </a:extLst>
          </p:cNvPr>
          <p:cNvSpPr txBox="1">
            <a:spLocks/>
          </p:cNvSpPr>
          <p:nvPr/>
        </p:nvSpPr>
        <p:spPr>
          <a:xfrm>
            <a:off x="4357437" y="1123950"/>
            <a:ext cx="4191000" cy="2596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power on robot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Input 217 is on (</a:t>
            </a:r>
            <a:r>
              <a:rPr lang="en-US" sz="1400" dirty="0" err="1"/>
              <a:t>ComOK</a:t>
            </a:r>
            <a:r>
              <a:rPr lang="en-US" sz="1400" dirty="0"/>
              <a:t> Node 1 magnet)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Input 218 is on (</a:t>
            </a:r>
            <a:r>
              <a:rPr lang="en-US" sz="1400" dirty="0" err="1"/>
              <a:t>ComOK</a:t>
            </a:r>
            <a:r>
              <a:rPr lang="en-US" sz="1400" dirty="0"/>
              <a:t> Node 2 magnet)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On Output 202 (Multi magnet enable)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On Output 236 (Home) Magnet1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Wait for Input  236 (Ready) Magnet1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Off Output 236 (Home) Magnet1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on Output 332 (Home) Magnet2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Off Output 332 (Home) Magnet2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Off Output 332 (Home) Magnet2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CB7382D-3F47-F677-51A7-14914323F1AD}"/>
              </a:ext>
            </a:extLst>
          </p:cNvPr>
          <p:cNvSpPr txBox="1">
            <a:spLocks/>
          </p:cNvSpPr>
          <p:nvPr/>
        </p:nvSpPr>
        <p:spPr>
          <a:xfrm>
            <a:off x="76200" y="1250602"/>
            <a:ext cx="4191000" cy="127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Turn power on </a:t>
            </a:r>
            <a:r>
              <a:rPr lang="en-US" sz="1400" dirty="0" err="1"/>
              <a:t>magmaster</a:t>
            </a:r>
            <a:r>
              <a:rPr lang="en-US" sz="1400" dirty="0"/>
              <a:t>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serial connection to magnet(s)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Verify aux power cable (if magnet supports) has power on correct pins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0CCFA86-BD80-2D5A-7EBB-2B2BC20C204A}"/>
              </a:ext>
            </a:extLst>
          </p:cNvPr>
          <p:cNvSpPr txBox="1">
            <a:spLocks/>
          </p:cNvSpPr>
          <p:nvPr/>
        </p:nvSpPr>
        <p:spPr>
          <a:xfrm>
            <a:off x="228600" y="856648"/>
            <a:ext cx="2057400" cy="3319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1600" dirty="0"/>
              <a:t>Magnet 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0A5C91-B4E3-20A2-5990-548EE8C74821}"/>
              </a:ext>
            </a:extLst>
          </p:cNvPr>
          <p:cNvSpPr txBox="1">
            <a:spLocks/>
          </p:cNvSpPr>
          <p:nvPr/>
        </p:nvSpPr>
        <p:spPr>
          <a:xfrm>
            <a:off x="76200" y="3432824"/>
            <a:ext cx="8839200" cy="15145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400" b="0" dirty="0"/>
          </a:p>
          <a:p>
            <a:r>
              <a:rPr lang="en-US" sz="1400" b="0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Power up time is 5-8 seconds depending on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When using a tool changer, disconnect power from magnet before uncoupling/coupling tool 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70C0"/>
                </a:solidFill>
              </a:rPr>
              <a:t>Second magnet control is the same at the first, I/O is offset by 12 bytes.  Set node 1 &amp; node 2 for magnets.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127318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Magmaster</a:t>
            </a:r>
            <a:r>
              <a:rPr lang="en-US" altLang="en-US" sz="2400" dirty="0"/>
              <a:t> YRC1000 Device Setup – Files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6"/>
            <a:ext cx="47244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IPNETCFG – Stores IP address of the robot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EIOALLOC – Stores I/O allocation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ETHERIP – Stores the </a:t>
            </a:r>
            <a:r>
              <a:rPr lang="en-US" sz="1400" dirty="0" err="1"/>
              <a:t>scanlist</a:t>
            </a:r>
            <a:r>
              <a:rPr lang="en-US" sz="1400" dirty="0"/>
              <a:t> and device info</a:t>
            </a:r>
          </a:p>
        </p:txBody>
      </p:sp>
    </p:spTree>
    <p:extLst>
      <p:ext uri="{BB962C8B-B14F-4D97-AF65-F5344CB8AC3E}">
        <p14:creationId xmlns:p14="http://schemas.microsoft.com/office/powerpoint/2010/main" val="1721928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altLang="en-US" sz="24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819150"/>
            <a:ext cx="3657600" cy="3719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  <a:p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19860"/>
            <a:ext cx="85344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/>
            <a:r>
              <a:rPr lang="en-US" altLang="en-US" sz="2400" dirty="0" err="1"/>
              <a:t>EtherNet</a:t>
            </a:r>
            <a:r>
              <a:rPr lang="en-US" altLang="en-US" sz="2400" dirty="0"/>
              <a:t> IP Device Setup – Device Com Status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971550"/>
            <a:ext cx="3200400" cy="350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633413" lvl="2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pPr marL="479425" lvl="1" indent="-285750"/>
            <a:endParaRPr lang="sv-SE" dirty="0"/>
          </a:p>
          <a:p>
            <a:pPr marL="479425" lvl="1" indent="-285750"/>
            <a:endParaRPr lang="sv-SE" dirty="0"/>
          </a:p>
          <a:p>
            <a:pPr lvl="1" indent="0">
              <a:buFont typeface="Wingdings" panose="05000000000000000000" pitchFamily="2" charset="2"/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DB4B3B-9E96-78FD-0C75-9B2C81F24776}"/>
              </a:ext>
            </a:extLst>
          </p:cNvPr>
          <p:cNvSpPr txBox="1">
            <a:spLocks/>
          </p:cNvSpPr>
          <p:nvPr/>
        </p:nvSpPr>
        <p:spPr>
          <a:xfrm>
            <a:off x="76200" y="991317"/>
            <a:ext cx="4114800" cy="1656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Terminal output function assigns com status of scanner slots to M registers.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YAS2.43.00A-00 or later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 fault is on / Com Ok is off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40341B-7900-FEF3-9CEB-F5794431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47" y="1050864"/>
            <a:ext cx="3048000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C17627-B721-FB4F-6D40-BE61312AE451}"/>
              </a:ext>
            </a:extLst>
          </p:cNvPr>
          <p:cNvSpPr txBox="1"/>
          <p:nvPr/>
        </p:nvSpPr>
        <p:spPr>
          <a:xfrm>
            <a:off x="685800" y="4152183"/>
            <a:ext cx="3505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178651-1CD Section 4.10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8F87A-7245-776D-C41B-43E50CB0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4033777"/>
            <a:ext cx="557213" cy="5595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DD030-36FB-2B37-9387-82416B6DA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2493076"/>
            <a:ext cx="4572000" cy="368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D89D72-4273-D556-E01C-0BB332967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99" y="3604761"/>
            <a:ext cx="4572000" cy="3874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CC889E-64C2-DCCD-EFA3-AF7DB1576743}"/>
              </a:ext>
            </a:extLst>
          </p:cNvPr>
          <p:cNvSpPr txBox="1"/>
          <p:nvPr/>
        </p:nvSpPr>
        <p:spPr>
          <a:xfrm>
            <a:off x="1979799" y="3290989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M851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0B889F-6A23-A9CF-52B9-D413E210A65C}"/>
              </a:ext>
            </a:extLst>
          </p:cNvPr>
          <p:cNvSpPr txBox="1"/>
          <p:nvPr/>
        </p:nvSpPr>
        <p:spPr>
          <a:xfrm>
            <a:off x="1979799" y="2180586"/>
            <a:ext cx="83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M850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14D7F-A975-14F7-1EE2-3DE627F22966}"/>
              </a:ext>
            </a:extLst>
          </p:cNvPr>
          <p:cNvSpPr txBox="1"/>
          <p:nvPr/>
        </p:nvSpPr>
        <p:spPr>
          <a:xfrm>
            <a:off x="1318022" y="2795478"/>
            <a:ext cx="24693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Scanner Slot Number</a:t>
            </a:r>
          </a:p>
        </p:txBody>
      </p:sp>
    </p:spTree>
    <p:extLst>
      <p:ext uri="{BB962C8B-B14F-4D97-AF65-F5344CB8AC3E}">
        <p14:creationId xmlns:p14="http://schemas.microsoft.com/office/powerpoint/2010/main" val="394900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</a:t>
            </a:r>
            <a:r>
              <a:rPr lang="en-US" dirty="0" err="1"/>
              <a:t>Magswitch</a:t>
            </a:r>
            <a:r>
              <a:rPr lang="en-US" dirty="0"/>
              <a:t> </a:t>
            </a:r>
            <a:r>
              <a:rPr lang="en-US" dirty="0" err="1"/>
              <a:t>Magmaster</a:t>
            </a:r>
            <a:r>
              <a:rPr lang="en-US" dirty="0"/>
              <a:t> Device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470673"/>
          </a:xfrm>
        </p:spPr>
        <p:txBody>
          <a:bodyPr/>
          <a:lstStyle/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Set YRC1000 IP Address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Verify YRC1000 Ethernet IP option enabled 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Add </a:t>
            </a:r>
            <a:r>
              <a:rPr lang="en-US" altLang="en-US" sz="1400" dirty="0" err="1"/>
              <a:t>Magswitch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Magmaster</a:t>
            </a:r>
            <a:r>
              <a:rPr lang="en-US" altLang="en-US" sz="1400" dirty="0"/>
              <a:t> 4001 com module to device list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Add </a:t>
            </a:r>
            <a:r>
              <a:rPr lang="en-US" altLang="en-US" sz="1400" dirty="0" err="1"/>
              <a:t>Magswitch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Magmaster</a:t>
            </a:r>
            <a:r>
              <a:rPr lang="en-US" altLang="en-US" sz="1400" dirty="0"/>
              <a:t> 4001 com module to scan list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YRC1000I/O allocation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Set </a:t>
            </a:r>
            <a:r>
              <a:rPr lang="en-US" altLang="en-US" sz="1400" dirty="0" err="1"/>
              <a:t>Magswitch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Magmaster</a:t>
            </a:r>
            <a:r>
              <a:rPr lang="en-US" altLang="en-US" sz="1400" dirty="0"/>
              <a:t> IP address 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Set </a:t>
            </a:r>
            <a:r>
              <a:rPr lang="en-US" altLang="en-US" sz="1400" dirty="0" err="1"/>
              <a:t>Magswitch</a:t>
            </a:r>
            <a:r>
              <a:rPr lang="en-US" altLang="en-US" sz="1400" dirty="0"/>
              <a:t> Magnet Node address (Multiple magnet systems)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Verify hardware connection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Verify device communication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Test I/O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 err="1"/>
              <a:t>Magmaster</a:t>
            </a:r>
            <a:r>
              <a:rPr lang="en-US" altLang="en-US" sz="1400" dirty="0"/>
              <a:t> magnet sequences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YRFC1000 Files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Device Communication Status</a:t>
            </a:r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8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93C9FAFC-C877-01F3-E7C4-BAF996FF5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56256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Set YRC1000 IP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20200"/>
            <a:ext cx="3659841" cy="1371600"/>
          </a:xfrm>
        </p:spPr>
        <p:txBody>
          <a:bodyPr/>
          <a:lstStyle/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Reboot controller to maintenance mode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Change security mode to Safety Mode</a:t>
            </a:r>
          </a:p>
          <a:p>
            <a:pPr marL="519113" lvl="2" indent="-171450">
              <a:buSzPct val="123000"/>
            </a:pPr>
            <a:r>
              <a:rPr lang="en-US" altLang="en-US" sz="1200" dirty="0"/>
              <a:t>Password – 5555555555555555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system, then setup, then option function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LAN Interface Setting</a:t>
            </a:r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3C9AD145-E504-0995-B0EB-B2F0A7A1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6" y="856256"/>
            <a:ext cx="3048000" cy="2286000"/>
          </a:xfrm>
          <a:prstGeom prst="rect">
            <a:avLst/>
          </a:prstGeom>
        </p:spPr>
      </p:pic>
      <p:pic>
        <p:nvPicPr>
          <p:cNvPr id="10" name="Picture 9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8AD995F5-F38C-C9B1-5E3F-CF34CA84B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28" y="849533"/>
            <a:ext cx="3048000" cy="2286000"/>
          </a:xfrm>
          <a:prstGeom prst="rect">
            <a:avLst/>
          </a:prstGeom>
        </p:spPr>
      </p:pic>
      <p:pic>
        <p:nvPicPr>
          <p:cNvPr id="8" name="Picture 7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AA78100D-445D-4C89-1BE9-C0CE7394C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720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9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Verify Ethernet IP option is enabled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20200"/>
            <a:ext cx="3659841" cy="1371600"/>
          </a:xfrm>
        </p:spPr>
        <p:txBody>
          <a:bodyPr/>
          <a:lstStyle/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From Option Function Menu, Select Ethernet/IP (CPU Board)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Verify setting = Used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If not used, Call Yaskawa Motoman Robotics at (937) 847-3200.  Reference Part number 181173-1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05266F8F-2C97-DE43-553E-92B8CBBE0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2894"/>
            <a:ext cx="3048000" cy="2286000"/>
          </a:xfrm>
          <a:prstGeom prst="rect">
            <a:avLst/>
          </a:prstGeom>
        </p:spPr>
      </p:pic>
      <p:pic>
        <p:nvPicPr>
          <p:cNvPr id="9" name="Picture 8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D7AB74D-84A6-8800-A6C7-B7F3701CA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52894"/>
            <a:ext cx="3048000" cy="228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B70082-E59E-8D35-FDF1-3F7CCFD04AEA}"/>
              </a:ext>
            </a:extLst>
          </p:cNvPr>
          <p:cNvSpPr/>
          <p:nvPr/>
        </p:nvSpPr>
        <p:spPr>
          <a:xfrm>
            <a:off x="5257800" y="1164603"/>
            <a:ext cx="990600" cy="3048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63A12D-AB14-7F0C-B64E-9A0D09AD0302}"/>
              </a:ext>
            </a:extLst>
          </p:cNvPr>
          <p:cNvCxnSpPr/>
          <p:nvPr/>
        </p:nvCxnSpPr>
        <p:spPr>
          <a:xfrm flipH="1">
            <a:off x="6248400" y="895350"/>
            <a:ext cx="1371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45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FA5152AD-E130-A407-7D53-E07B7C4F6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1591"/>
            <a:ext cx="3048000" cy="22860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7650CA8-CCF1-2864-8B02-970AA65D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1591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Add device to device list – Mag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59" y="3333751"/>
            <a:ext cx="3659841" cy="1371600"/>
          </a:xfrm>
        </p:spPr>
        <p:txBody>
          <a:bodyPr/>
          <a:lstStyle/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Reboot controller to maintenance mode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Change security mode to Safety Mode</a:t>
            </a:r>
          </a:p>
          <a:p>
            <a:pPr marL="519113" lvl="2" indent="-171450">
              <a:buSzPct val="123000"/>
            </a:pPr>
            <a:r>
              <a:rPr lang="en-US" altLang="en-US" sz="1200" dirty="0"/>
              <a:t>Password – 5555555555555555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option function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</a:t>
            </a:r>
            <a:r>
              <a:rPr lang="en-US" altLang="en-US" sz="1400" dirty="0" err="1"/>
              <a:t>EtherNet</a:t>
            </a:r>
            <a:r>
              <a:rPr lang="en-US" altLang="en-US" sz="1400" dirty="0"/>
              <a:t>/IP (CPU Board)</a:t>
            </a:r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A414F0-8EFF-8D53-B81A-504E94B05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49" y="951591"/>
            <a:ext cx="3048000" cy="2286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E7FFB9-DD6A-56ED-12B9-C76891DD02D6}"/>
              </a:ext>
            </a:extLst>
          </p:cNvPr>
          <p:cNvSpPr txBox="1">
            <a:spLocks/>
          </p:cNvSpPr>
          <p:nvPr/>
        </p:nvSpPr>
        <p:spPr>
          <a:xfrm>
            <a:off x="4267200" y="3333751"/>
            <a:ext cx="3659841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device information list – Detail</a:t>
            </a:r>
          </a:p>
          <a:p>
            <a:pPr marL="342900" indent="-342900">
              <a:buSzPct val="123000"/>
              <a:buFont typeface="Arial" panose="020B0604020202020204" pitchFamily="34" charset="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Font typeface="Arial" panose="020B0604020202020204" pitchFamily="34" charset="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Font typeface="Arial" panose="020B0604020202020204" pitchFamily="34" charset="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C099B-933C-37A2-8742-D91DFADB99C4}"/>
              </a:ext>
            </a:extLst>
          </p:cNvPr>
          <p:cNvSpPr txBox="1"/>
          <p:nvPr/>
        </p:nvSpPr>
        <p:spPr>
          <a:xfrm>
            <a:off x="4267200" y="4202240"/>
            <a:ext cx="45689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EDS not required for YRC1000 Setup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6AFEB2-7A57-67D1-EB2C-91522DE23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987" y="4099434"/>
            <a:ext cx="557213" cy="5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6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device information list&#10;&#10;Description automatically generated">
            <a:extLst>
              <a:ext uri="{FF2B5EF4-FFF2-40B4-BE49-F238E27FC236}">
                <a16:creationId xmlns:a16="http://schemas.microsoft.com/office/drawing/2014/main" id="{A958C78E-E690-BE93-6711-EA760E19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868657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ethernet IP Device Setup – Mag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042"/>
            <a:ext cx="3657600" cy="3470673"/>
          </a:xfrm>
        </p:spPr>
        <p:txBody>
          <a:bodyPr/>
          <a:lstStyle/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an open space</a:t>
            </a:r>
          </a:p>
          <a:p>
            <a:pPr marL="285750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Enter the device Information from manufacturer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FF0000"/>
                </a:solidFill>
              </a:rPr>
              <a:t>Registration name – name to appear in </a:t>
            </a:r>
            <a:r>
              <a:rPr lang="en-US" altLang="en-US" sz="1400" dirty="0" err="1">
                <a:solidFill>
                  <a:srgbClr val="FF0000"/>
                </a:solidFill>
              </a:rPr>
              <a:t>scanlist</a:t>
            </a:r>
            <a:endParaRPr lang="en-US" altLang="en-US" sz="1400" dirty="0"/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Connection RPI – Device Update rate, system dependent.   A good starting point is 30ms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Connection type – Exclusive owner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Input instance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Input size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Output instance 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Output size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Configuration Instance</a:t>
            </a:r>
          </a:p>
          <a:p>
            <a:pPr marL="479425" lvl="1" indent="-28575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Configuration Size</a:t>
            </a:r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" name="Picture 21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72BF8A5C-491A-E80E-71D7-2CA1C2FAF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2" y="1712485"/>
            <a:ext cx="3048000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B8988D-F31D-384B-0EB8-FA597A0A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3638550"/>
            <a:ext cx="30289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9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FA5152AD-E130-A407-7D53-E07B7C4F6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1591"/>
            <a:ext cx="3048000" cy="22860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7650CA8-CCF1-2864-8B02-970AA65D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1591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ethernet IP Device Setup – Add device to </a:t>
            </a:r>
            <a:r>
              <a:rPr lang="en-US" dirty="0" err="1"/>
              <a:t>scanlist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59" y="3333751"/>
            <a:ext cx="3659841" cy="1371600"/>
          </a:xfrm>
        </p:spPr>
        <p:txBody>
          <a:bodyPr/>
          <a:lstStyle/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Reboot controller to maintenance mode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Change security mode to Safety Mode</a:t>
            </a:r>
          </a:p>
          <a:p>
            <a:pPr marL="519113" lvl="2" indent="-171450">
              <a:buSzPct val="123000"/>
            </a:pPr>
            <a:r>
              <a:rPr lang="en-US" altLang="en-US" sz="1200" dirty="0"/>
              <a:t>Password – 5555555555555555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option function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</a:t>
            </a:r>
            <a:r>
              <a:rPr lang="en-US" altLang="en-US" sz="1400" dirty="0" err="1"/>
              <a:t>EtherNet</a:t>
            </a:r>
            <a:r>
              <a:rPr lang="en-US" altLang="en-US" sz="1400" dirty="0"/>
              <a:t>/IP (CPU Board)</a:t>
            </a:r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E7FFB9-DD6A-56ED-12B9-C76891DD02D6}"/>
              </a:ext>
            </a:extLst>
          </p:cNvPr>
          <p:cNvSpPr txBox="1">
            <a:spLocks/>
          </p:cNvSpPr>
          <p:nvPr/>
        </p:nvSpPr>
        <p:spPr>
          <a:xfrm>
            <a:off x="4267200" y="3333751"/>
            <a:ext cx="3659841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</a:t>
            </a:r>
            <a:r>
              <a:rPr lang="en-US" altLang="en-US" sz="1400" dirty="0" err="1"/>
              <a:t>EtherNet</a:t>
            </a:r>
            <a:r>
              <a:rPr lang="en-US" altLang="en-US" sz="1400" dirty="0"/>
              <a:t>/Ip (CPU Board)</a:t>
            </a:r>
          </a:p>
          <a:p>
            <a:pPr marL="342900" indent="-342900">
              <a:buSzPct val="123000"/>
              <a:buFont typeface="Arial" panose="020B0604020202020204" pitchFamily="34" charset="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Font typeface="Arial" panose="020B0604020202020204" pitchFamily="34" charset="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Font typeface="Arial" panose="020B0604020202020204" pitchFamily="34" charset="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60B93C-0B28-1AF7-975D-8165E57A1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5159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AFC1CC3-7352-3976-1625-848939D5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8" y="951591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YRC ethernet IP Device Setup – Add device to scan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59" y="3333751"/>
            <a:ext cx="6860241" cy="1371600"/>
          </a:xfrm>
        </p:spPr>
        <p:txBody>
          <a:bodyPr/>
          <a:lstStyle/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scanner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scanner slot for device (1-16)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Select Insert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Pick device from device list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r>
              <a:rPr lang="en-US" altLang="en-US" sz="1400" dirty="0"/>
              <a:t>Set Ip Address for device (and quick connect if functionality is required/available)</a:t>
            </a:r>
          </a:p>
          <a:p>
            <a:pPr marL="342900" indent="-342900">
              <a:buSzPct val="123000"/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marL="342900" indent="-342900">
              <a:buSzPct val="123000"/>
              <a:buAutoNum type="arabicPeriod" startAt="2"/>
            </a:pPr>
            <a:endParaRPr lang="en-US" altLang="en-US" sz="1400" dirty="0"/>
          </a:p>
          <a:p>
            <a:pPr lvl="2" indent="0">
              <a:buSzPct val="123000"/>
              <a:buNone/>
            </a:pPr>
            <a:endParaRPr lang="en-US" altLang="en-US" sz="1200" dirty="0"/>
          </a:p>
          <a:p>
            <a:pPr>
              <a:buSzPct val="123000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r>
              <a:rPr lang="en-US" altLang="en-US" sz="1400" dirty="0"/>
              <a:t>     </a:t>
            </a:r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479425" lvl="1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 marL="285750" indent="-285750">
              <a:buSzPct val="123000"/>
              <a:buFont typeface="Wingdings" panose="05000000000000000000" pitchFamily="2" charset="2"/>
              <a:buChar char="Ø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  <a:p>
            <a:pPr>
              <a:buSzPct val="123000"/>
            </a:pPr>
            <a:endParaRPr lang="en-US" alt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62D2EF4E-17B3-D7E2-36E5-2EEB73D17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79" y="951591"/>
            <a:ext cx="3048000" cy="22860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878AAF9-7020-9449-17B0-4019404AC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41717"/>
            <a:ext cx="3048000" cy="2286000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3655EB79-3CFF-0AA8-7D01-FAD8A9F97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5159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8050"/>
      </p:ext>
    </p:extLst>
  </p:cSld>
  <p:clrMapOvr>
    <a:masterClrMapping/>
  </p:clrMapOvr>
</p:sld>
</file>

<file path=ppt/theme/theme1.xml><?xml version="1.0" encoding="utf-8"?>
<a:theme xmlns:a="http://schemas.openxmlformats.org/drawingml/2006/main" name="YASKAWA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8BB711B84F439499F8A2BC3449AF" ma:contentTypeVersion="9" ma:contentTypeDescription="Create a new document." ma:contentTypeScope="" ma:versionID="d6a15aa9f347839a417a58d61007b95e">
  <xsd:schema xmlns:xsd="http://www.w3.org/2001/XMLSchema" xmlns:xs="http://www.w3.org/2001/XMLSchema" xmlns:p="http://schemas.microsoft.com/office/2006/metadata/properties" xmlns:ns2="95a77ca4-c161-4a6f-a986-a02ba2e19143" xmlns:ns3="536ea462-6db0-43bb-9855-ea2fa27c6156" targetNamespace="http://schemas.microsoft.com/office/2006/metadata/properties" ma:root="true" ma:fieldsID="bae76e03e691fb00e3967f9c17f8887e" ns2:_="" ns3:_="">
    <xsd:import namespace="95a77ca4-c161-4a6f-a986-a02ba2e19143"/>
    <xsd:import namespace="536ea462-6db0-43bb-9855-ea2fa27c6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77ca4-c161-4a6f-a986-a02ba2e191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ea462-6db0-43bb-9855-ea2fa27c6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a77ca4-c161-4a6f-a986-a02ba2e19143">
      <UserInfo>
        <DisplayName>Andi Layman</DisplayName>
        <AccountId>56</AccountId>
        <AccountType/>
      </UserInfo>
      <UserInfo>
        <DisplayName>Dianne Jackson</DisplayName>
        <AccountId>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A9A32FD-0546-4DA0-8541-F8217BD72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77ca4-c161-4a6f-a986-a02ba2e19143"/>
    <ds:schemaRef ds:uri="536ea462-6db0-43bb-9855-ea2fa27c6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B1F88C-88C1-44B8-90D7-8271FE2950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7AF99-75ED-4C65-9262-C48C4419934C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536ea462-6db0-43bb-9855-ea2fa27c6156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5a77ca4-c161-4a6f-a986-a02ba2e19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28037</TotalTime>
  <Words>1815</Words>
  <Application>Microsoft Office PowerPoint</Application>
  <PresentationFormat>On-screen Show (16:9)</PresentationFormat>
  <Paragraphs>593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HGP創英角ｺﾞｼｯｸUB</vt:lpstr>
      <vt:lpstr>Arial</vt:lpstr>
      <vt:lpstr>Calibri</vt:lpstr>
      <vt:lpstr>Wingdings</vt:lpstr>
      <vt:lpstr>YASKAWA 2015</vt:lpstr>
      <vt:lpstr>YRC 1000 MagSwitch MagMaster Setup </vt:lpstr>
      <vt:lpstr>YRC Magmaster Hardware</vt:lpstr>
      <vt:lpstr>YRC Magswitch Magmaster Device Setup</vt:lpstr>
      <vt:lpstr> Set YRC1000 IP Address</vt:lpstr>
      <vt:lpstr> Verify Ethernet IP option is enabled</vt:lpstr>
      <vt:lpstr> Add device to device list – Mag Master</vt:lpstr>
      <vt:lpstr>YRC ethernet IP Device Setup – Mag Master</vt:lpstr>
      <vt:lpstr>YRC ethernet IP Device Setup – Add device to scanlist</vt:lpstr>
      <vt:lpstr>YRC ethernet IP Device Setup – Add device to scan list</vt:lpstr>
      <vt:lpstr>YRC ethernet IP Device Setup – I/O allocation</vt:lpstr>
      <vt:lpstr>YRC ethernet IP Device Setup – I/O allocation</vt:lpstr>
      <vt:lpstr>YRC ethernet IP Device Setup – I/O allocation</vt:lpstr>
      <vt:lpstr>YRC Magmaster – Set Device IP Address</vt:lpstr>
      <vt:lpstr>YRC Magmaster – Set Magnet Node (multiple magnet system)</vt:lpstr>
      <vt:lpstr>YRC Magmaster – Set Magnet Node (multiple magnet system)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Yokajty</dc:creator>
  <cp:lastModifiedBy>Rick Kolb</cp:lastModifiedBy>
  <cp:revision>196</cp:revision>
  <cp:lastPrinted>2023-08-04T18:27:49Z</cp:lastPrinted>
  <dcterms:created xsi:type="dcterms:W3CDTF">2015-07-28T11:59:22Z</dcterms:created>
  <dcterms:modified xsi:type="dcterms:W3CDTF">2026-04-08T13:33:51Z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0x010100299B8BB711B84F439499F8A2BC3449AF</vt:lpwstr>
  </property>
</Properties>
</file>