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54"/>
  </p:notesMasterIdLst>
  <p:sldIdLst>
    <p:sldId id="256" r:id="rId5"/>
    <p:sldId id="257" r:id="rId6"/>
    <p:sldId id="281" r:id="rId7"/>
    <p:sldId id="291" r:id="rId8"/>
    <p:sldId id="293" r:id="rId9"/>
    <p:sldId id="292" r:id="rId10"/>
    <p:sldId id="290" r:id="rId11"/>
    <p:sldId id="294" r:id="rId12"/>
    <p:sldId id="286" r:id="rId13"/>
    <p:sldId id="284" r:id="rId14"/>
    <p:sldId id="285" r:id="rId15"/>
    <p:sldId id="287" r:id="rId16"/>
    <p:sldId id="288" r:id="rId17"/>
    <p:sldId id="289" r:id="rId18"/>
    <p:sldId id="299" r:id="rId19"/>
    <p:sldId id="280" r:id="rId20"/>
    <p:sldId id="278" r:id="rId21"/>
    <p:sldId id="279" r:id="rId22"/>
    <p:sldId id="303" r:id="rId23"/>
    <p:sldId id="295" r:id="rId24"/>
    <p:sldId id="298" r:id="rId25"/>
    <p:sldId id="297" r:id="rId26"/>
    <p:sldId id="304" r:id="rId27"/>
    <p:sldId id="305" r:id="rId28"/>
    <p:sldId id="306" r:id="rId29"/>
    <p:sldId id="330" r:id="rId30"/>
    <p:sldId id="332" r:id="rId31"/>
    <p:sldId id="308" r:id="rId32"/>
    <p:sldId id="309" r:id="rId33"/>
    <p:sldId id="310" r:id="rId34"/>
    <p:sldId id="311" r:id="rId35"/>
    <p:sldId id="325" r:id="rId36"/>
    <p:sldId id="312" r:id="rId37"/>
    <p:sldId id="313" r:id="rId38"/>
    <p:sldId id="316" r:id="rId39"/>
    <p:sldId id="317" r:id="rId40"/>
    <p:sldId id="314" r:id="rId41"/>
    <p:sldId id="328" r:id="rId42"/>
    <p:sldId id="318" r:id="rId43"/>
    <p:sldId id="319" r:id="rId44"/>
    <p:sldId id="320" r:id="rId45"/>
    <p:sldId id="321" r:id="rId46"/>
    <p:sldId id="331" r:id="rId47"/>
    <p:sldId id="322" r:id="rId48"/>
    <p:sldId id="329" r:id="rId49"/>
    <p:sldId id="323" r:id="rId50"/>
    <p:sldId id="324" r:id="rId51"/>
    <p:sldId id="326" r:id="rId52"/>
    <p:sldId id="333" r:id="rId53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08" userDrawn="1">
          <p15:clr>
            <a:srgbClr val="A4A3A4"/>
          </p15:clr>
        </p15:guide>
        <p15:guide id="2" orient="horz" pos="2676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7EB"/>
    <a:srgbClr val="0057B8"/>
    <a:srgbClr val="78BE20"/>
    <a:srgbClr val="9EA2A2"/>
    <a:srgbClr val="2D2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149" d="100"/>
          <a:sy n="149" d="100"/>
        </p:scale>
        <p:origin x="-456" y="-96"/>
      </p:cViewPr>
      <p:guideLst>
        <p:guide orient="horz" pos="1908"/>
        <p:guide orient="horz" pos="2676"/>
        <p:guide pos="288"/>
        <p:guide pos="5472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765975-E751-4822-AEA8-6489806269B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EEE5F0-DF44-4F18-8A71-FDEE330FE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84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EE5F0-DF44-4F18-8A71-FDEE330FE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71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EE5F0-DF44-4F18-8A71-FDEE330FE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3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EE5F0-DF44-4F18-8A71-FDEE330FE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25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EE5F0-DF44-4F18-8A71-FDEE330FE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94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EE5F0-DF44-4F18-8A71-FDEE330FE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54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EE5F0-DF44-4F18-8A71-FDEE330FE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7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226" y="187581"/>
            <a:ext cx="545574" cy="507020"/>
          </a:xfrm>
          <a:prstGeom prst="rect">
            <a:avLst/>
          </a:prstGeom>
        </p:spPr>
      </p:pic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0"/>
            <a:ext cx="2465388" cy="5143500"/>
          </a:xfrm>
          <a:prstGeom prst="rect">
            <a:avLst/>
          </a:prstGeom>
          <a:solidFill>
            <a:srgbClr val="0057B8"/>
          </a:solidFill>
          <a:ln>
            <a:noFill/>
          </a:ln>
          <a:extLst/>
        </p:spPr>
        <p:txBody>
          <a:bodyPr wrap="none" anchor="ctr"/>
          <a:lstStyle/>
          <a:p>
            <a:pPr lvl="0" algn="ctr">
              <a:spcBef>
                <a:spcPct val="0"/>
              </a:spcBef>
            </a:pPr>
            <a:endParaRPr kumimoji="1" lang="ja-JP" altLang="en-US" sz="1108" b="1" smtClean="0">
              <a:latin typeface="Arial" panose="020B0604020202020204" pitchFamily="34" charset="0"/>
              <a:ea typeface="HGP創英角ｺﾞｼｯｸUB" panose="020B0900000000000000" pitchFamily="50" charset="-128"/>
            </a:endParaRPr>
          </a:p>
        </p:txBody>
      </p:sp>
      <p:pic>
        <p:nvPicPr>
          <p:cNvPr id="9" name="図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858" y="298444"/>
            <a:ext cx="1887672" cy="3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4200" y="1469231"/>
            <a:ext cx="5410200" cy="1102519"/>
          </a:xfrm>
        </p:spPr>
        <p:txBody>
          <a:bodyPr anchor="t" anchorCtr="0">
            <a:normAutofit/>
          </a:bodyPr>
          <a:lstStyle>
            <a:lvl1pPr>
              <a:defRPr sz="3400" b="0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24200" y="3613329"/>
            <a:ext cx="5410200" cy="34290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rgbClr val="2D29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Month DD,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781191"/>
            <a:ext cx="5181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Rectangle 36"/>
          <p:cNvSpPr txBox="1">
            <a:spLocks noChangeArrowheads="1"/>
          </p:cNvSpPr>
          <p:nvPr userDrawn="1"/>
        </p:nvSpPr>
        <p:spPr>
          <a:xfrm>
            <a:off x="3124200" y="4663475"/>
            <a:ext cx="3445329" cy="360363"/>
          </a:xfrm>
          <a:prstGeom prst="rect">
            <a:avLst/>
          </a:prstGeom>
        </p:spPr>
        <p:txBody>
          <a:bodyPr vert="horz" lIns="84406" tIns="42203" rIns="84406" bIns="42203" rtlCol="0" anchor="t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altLang="ja-JP" sz="700" baseline="0" dirty="0" smtClean="0">
                <a:solidFill>
                  <a:srgbClr val="2D2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INTERNAL USE ONLY</a:t>
            </a:r>
            <a:endParaRPr lang="en-US" altLang="ja-JP" sz="700" dirty="0">
              <a:solidFill>
                <a:srgbClr val="2D2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6"/>
          <p:cNvSpPr txBox="1">
            <a:spLocks noChangeArrowheads="1"/>
          </p:cNvSpPr>
          <p:nvPr userDrawn="1"/>
        </p:nvSpPr>
        <p:spPr>
          <a:xfrm>
            <a:off x="3124200" y="3867150"/>
            <a:ext cx="3445329" cy="680133"/>
          </a:xfrm>
          <a:prstGeom prst="rect">
            <a:avLst/>
          </a:prstGeom>
        </p:spPr>
        <p:txBody>
          <a:bodyPr vert="horz" lIns="84406" tIns="42203" rIns="84406" bIns="42203" rtlCol="0" anchor="t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000" dirty="0" err="1" smtClean="0">
                <a:solidFill>
                  <a:srgbClr val="2D2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Yaskawa</a:t>
            </a:r>
            <a:r>
              <a:rPr lang="en-US" sz="2000" dirty="0" smtClean="0">
                <a:solidFill>
                  <a:srgbClr val="2D2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America, Inc.</a:t>
            </a:r>
          </a:p>
          <a:p>
            <a:pPr algn="l">
              <a:defRPr/>
            </a:pPr>
            <a:r>
              <a:rPr lang="en-US" sz="1200" dirty="0" err="1" smtClean="0">
                <a:solidFill>
                  <a:srgbClr val="2D2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Motoman</a:t>
            </a:r>
            <a:r>
              <a:rPr lang="en-US" sz="1200" dirty="0" smtClean="0">
                <a:solidFill>
                  <a:srgbClr val="2D2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Robotics Division</a:t>
            </a:r>
            <a:endParaRPr lang="en-US" altLang="ja-JP" sz="1200" dirty="0">
              <a:solidFill>
                <a:srgbClr val="2D2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895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ivider - Weld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elding Divider_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4433"/>
          <a:stretch/>
        </p:blipFill>
        <p:spPr>
          <a:xfrm>
            <a:off x="-15025" y="666750"/>
            <a:ext cx="9159025" cy="3581400"/>
          </a:xfrm>
          <a:prstGeom prst="rect">
            <a:avLst/>
          </a:prstGeom>
        </p:spPr>
      </p:pic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77213"/>
          </a:xfrm>
          <a:prstGeom prst="rect">
            <a:avLst/>
          </a:prstGeom>
          <a:solidFill>
            <a:srgbClr val="00B7EB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 smtClean="0">
              <a:ea typeface="HGP創英角ｺﾞｼｯｸUB" panose="020B0900000000000000" pitchFamily="50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38009"/>
          </a:xfrm>
          <a:prstGeom prst="rect">
            <a:avLst/>
          </a:prstGeom>
          <a:solidFill>
            <a:srgbClr val="0057B8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 smtClean="0">
              <a:ea typeface="HGP創英角ｺﾞｼｯｸUB" panose="020B0900000000000000" pitchFamily="50" charset="-128"/>
            </a:endParaRPr>
          </a:p>
        </p:txBody>
      </p:sp>
      <p:pic>
        <p:nvPicPr>
          <p:cNvPr id="9" name="Picture 8" descr="YASKAWAlogo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11" y="235646"/>
            <a:ext cx="1250116" cy="190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285290"/>
            <a:ext cx="8229600" cy="381000"/>
          </a:xfrm>
        </p:spPr>
        <p:txBody>
          <a:bodyPr lIns="0"/>
          <a:lstStyle>
            <a:lvl1pPr>
              <a:defRPr sz="1500" b="0"/>
            </a:lvl1pPr>
          </a:lstStyle>
          <a:p>
            <a:r>
              <a:rPr lang="en-US" dirty="0" smtClean="0"/>
              <a:t>Divider Slide - Click to edit Title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7200" y="4608879"/>
            <a:ext cx="8229600" cy="274967"/>
          </a:xfrm>
        </p:spPr>
        <p:txBody>
          <a:bodyPr lIns="0"/>
          <a:lstStyle>
            <a:lvl1pPr>
              <a:defRPr sz="1200"/>
            </a:lvl1pPr>
          </a:lstStyle>
          <a:p>
            <a:pPr lvl="0"/>
            <a:r>
              <a:rPr lang="en-US" dirty="0" smtClean="0"/>
              <a:t>Welding Example 1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16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ivider - Wel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lding Divider_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7"/>
          <a:stretch/>
        </p:blipFill>
        <p:spPr>
          <a:xfrm>
            <a:off x="0" y="666751"/>
            <a:ext cx="9144000" cy="3581400"/>
          </a:xfrm>
          <a:prstGeom prst="rect">
            <a:avLst/>
          </a:prstGeom>
        </p:spPr>
      </p:pic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77213"/>
          </a:xfrm>
          <a:prstGeom prst="rect">
            <a:avLst/>
          </a:prstGeom>
          <a:solidFill>
            <a:srgbClr val="00B7EB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 smtClean="0">
              <a:ea typeface="HGP創英角ｺﾞｼｯｸUB" panose="020B0900000000000000" pitchFamily="50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38009"/>
          </a:xfrm>
          <a:prstGeom prst="rect">
            <a:avLst/>
          </a:prstGeom>
          <a:solidFill>
            <a:srgbClr val="0057B8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 smtClean="0">
              <a:ea typeface="HGP創英角ｺﾞｼｯｸUB" panose="020B0900000000000000" pitchFamily="50" charset="-128"/>
            </a:endParaRPr>
          </a:p>
        </p:txBody>
      </p:sp>
      <p:pic>
        <p:nvPicPr>
          <p:cNvPr id="9" name="Picture 8" descr="YASKAWAlogo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11" y="235646"/>
            <a:ext cx="1250116" cy="190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285290"/>
            <a:ext cx="8229600" cy="381000"/>
          </a:xfrm>
        </p:spPr>
        <p:txBody>
          <a:bodyPr lIns="0"/>
          <a:lstStyle>
            <a:lvl1pPr>
              <a:defRPr sz="1500" b="0"/>
            </a:lvl1pPr>
          </a:lstStyle>
          <a:p>
            <a:r>
              <a:rPr lang="en-US" dirty="0" smtClean="0"/>
              <a:t>Divider Slide - Click to edit Title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7200" y="4608879"/>
            <a:ext cx="8229600" cy="274967"/>
          </a:xfrm>
        </p:spPr>
        <p:txBody>
          <a:bodyPr lIns="0"/>
          <a:lstStyle>
            <a:lvl1pPr>
              <a:defRPr sz="1200"/>
            </a:lvl1pPr>
          </a:lstStyle>
          <a:p>
            <a:pPr lvl="0"/>
            <a:r>
              <a:rPr lang="en-US" dirty="0" smtClean="0"/>
              <a:t>Welding Example  2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60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ivider - Weldi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lding Divider_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7"/>
          <a:stretch/>
        </p:blipFill>
        <p:spPr>
          <a:xfrm>
            <a:off x="0" y="666750"/>
            <a:ext cx="9144000" cy="3581400"/>
          </a:xfrm>
          <a:prstGeom prst="rect">
            <a:avLst/>
          </a:prstGeom>
        </p:spPr>
      </p:pic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77213"/>
          </a:xfrm>
          <a:prstGeom prst="rect">
            <a:avLst/>
          </a:prstGeom>
          <a:solidFill>
            <a:srgbClr val="00B7EB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 smtClean="0">
              <a:ea typeface="HGP創英角ｺﾞｼｯｸUB" panose="020B0900000000000000" pitchFamily="50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38009"/>
          </a:xfrm>
          <a:prstGeom prst="rect">
            <a:avLst/>
          </a:prstGeom>
          <a:solidFill>
            <a:srgbClr val="0057B8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 smtClean="0">
              <a:ea typeface="HGP創英角ｺﾞｼｯｸUB" panose="020B0900000000000000" pitchFamily="50" charset="-128"/>
            </a:endParaRPr>
          </a:p>
        </p:txBody>
      </p:sp>
      <p:pic>
        <p:nvPicPr>
          <p:cNvPr id="9" name="Picture 8" descr="YASKAWAlogo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11" y="235646"/>
            <a:ext cx="1250116" cy="190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285290"/>
            <a:ext cx="8229600" cy="381000"/>
          </a:xfrm>
        </p:spPr>
        <p:txBody>
          <a:bodyPr lIns="0"/>
          <a:lstStyle>
            <a:lvl1pPr>
              <a:defRPr sz="1500" b="0"/>
            </a:lvl1pPr>
          </a:lstStyle>
          <a:p>
            <a:r>
              <a:rPr lang="en-US" dirty="0" smtClean="0"/>
              <a:t>Divider Slide - Click to edit Title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7200" y="4608879"/>
            <a:ext cx="8229600" cy="274967"/>
          </a:xfrm>
        </p:spPr>
        <p:txBody>
          <a:bodyPr lIns="0"/>
          <a:lstStyle>
            <a:lvl1pPr>
              <a:defRPr sz="1200"/>
            </a:lvl1pPr>
          </a:lstStyle>
          <a:p>
            <a:pPr lvl="0"/>
            <a:r>
              <a:rPr lang="en-US" dirty="0" smtClean="0"/>
              <a:t>Welding Example 3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156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ivider - Weldi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lding Divider_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8" b="2138"/>
          <a:stretch/>
        </p:blipFill>
        <p:spPr>
          <a:xfrm>
            <a:off x="0" y="666750"/>
            <a:ext cx="9144000" cy="3581400"/>
          </a:xfrm>
          <a:prstGeom prst="rect">
            <a:avLst/>
          </a:prstGeom>
        </p:spPr>
      </p:pic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77213"/>
          </a:xfrm>
          <a:prstGeom prst="rect">
            <a:avLst/>
          </a:prstGeom>
          <a:solidFill>
            <a:srgbClr val="00B7EB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 smtClean="0">
              <a:ea typeface="HGP創英角ｺﾞｼｯｸUB" panose="020B0900000000000000" pitchFamily="50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38009"/>
          </a:xfrm>
          <a:prstGeom prst="rect">
            <a:avLst/>
          </a:prstGeom>
          <a:solidFill>
            <a:srgbClr val="0057B8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 smtClean="0">
              <a:ea typeface="HGP創英角ｺﾞｼｯｸUB" panose="020B0900000000000000" pitchFamily="50" charset="-128"/>
            </a:endParaRPr>
          </a:p>
        </p:txBody>
      </p:sp>
      <p:pic>
        <p:nvPicPr>
          <p:cNvPr id="9" name="Picture 8" descr="YASKAWAlogo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11" y="235646"/>
            <a:ext cx="1250116" cy="190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285290"/>
            <a:ext cx="8229600" cy="381000"/>
          </a:xfrm>
        </p:spPr>
        <p:txBody>
          <a:bodyPr lIns="0"/>
          <a:lstStyle>
            <a:lvl1pPr>
              <a:defRPr sz="1500" b="0"/>
            </a:lvl1pPr>
          </a:lstStyle>
          <a:p>
            <a:r>
              <a:rPr lang="en-US" dirty="0" smtClean="0"/>
              <a:t>Divider Slide - Click to edit Title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7200" y="4608879"/>
            <a:ext cx="8229600" cy="274967"/>
          </a:xfrm>
        </p:spPr>
        <p:txBody>
          <a:bodyPr lIns="0"/>
          <a:lstStyle>
            <a:lvl1pPr>
              <a:defRPr sz="1200"/>
            </a:lvl1pPr>
          </a:lstStyle>
          <a:p>
            <a:pPr lvl="0"/>
            <a:r>
              <a:rPr lang="en-US" dirty="0" smtClean="0"/>
              <a:t>Welding Example 4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57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ivider - Fabric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abrication Divider_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7"/>
          <a:stretch/>
        </p:blipFill>
        <p:spPr>
          <a:xfrm>
            <a:off x="0" y="666751"/>
            <a:ext cx="9143999" cy="3581400"/>
          </a:xfrm>
          <a:prstGeom prst="rect">
            <a:avLst/>
          </a:prstGeom>
        </p:spPr>
      </p:pic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77213"/>
          </a:xfrm>
          <a:prstGeom prst="rect">
            <a:avLst/>
          </a:prstGeom>
          <a:solidFill>
            <a:srgbClr val="00B7EB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 smtClean="0">
              <a:ea typeface="HGP創英角ｺﾞｼｯｸUB" panose="020B0900000000000000" pitchFamily="50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38009"/>
          </a:xfrm>
          <a:prstGeom prst="rect">
            <a:avLst/>
          </a:prstGeom>
          <a:solidFill>
            <a:srgbClr val="0057B8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 smtClean="0">
              <a:ea typeface="HGP創英角ｺﾞｼｯｸUB" panose="020B0900000000000000" pitchFamily="50" charset="-128"/>
            </a:endParaRPr>
          </a:p>
        </p:txBody>
      </p:sp>
      <p:pic>
        <p:nvPicPr>
          <p:cNvPr id="9" name="Picture 8" descr="YASKAWAlogo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11" y="235646"/>
            <a:ext cx="1250116" cy="190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285290"/>
            <a:ext cx="8229600" cy="381000"/>
          </a:xfrm>
        </p:spPr>
        <p:txBody>
          <a:bodyPr lIns="0"/>
          <a:lstStyle>
            <a:lvl1pPr>
              <a:defRPr sz="1500" b="0"/>
            </a:lvl1pPr>
          </a:lstStyle>
          <a:p>
            <a:r>
              <a:rPr lang="en-US" dirty="0" smtClean="0"/>
              <a:t>Divider Slide - Click to edit Title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7200" y="4608879"/>
            <a:ext cx="8229600" cy="274967"/>
          </a:xfrm>
        </p:spPr>
        <p:txBody>
          <a:bodyPr lIns="0"/>
          <a:lstStyle>
            <a:lvl1pPr>
              <a:defRPr sz="1200"/>
            </a:lvl1pPr>
          </a:lstStyle>
          <a:p>
            <a:pPr lvl="0"/>
            <a:r>
              <a:rPr lang="en-US" dirty="0" smtClean="0"/>
              <a:t>Fabrication Example 1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204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ivider - Material Handl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terial Divider_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7"/>
          <a:stretch/>
        </p:blipFill>
        <p:spPr>
          <a:xfrm>
            <a:off x="0" y="666751"/>
            <a:ext cx="9143999" cy="3581400"/>
          </a:xfrm>
          <a:prstGeom prst="rect">
            <a:avLst/>
          </a:prstGeom>
        </p:spPr>
      </p:pic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77213"/>
          </a:xfrm>
          <a:prstGeom prst="rect">
            <a:avLst/>
          </a:prstGeom>
          <a:solidFill>
            <a:srgbClr val="00B7EB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 smtClean="0">
              <a:ea typeface="HGP創英角ｺﾞｼｯｸUB" panose="020B0900000000000000" pitchFamily="50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38009"/>
          </a:xfrm>
          <a:prstGeom prst="rect">
            <a:avLst/>
          </a:prstGeom>
          <a:solidFill>
            <a:srgbClr val="0057B8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 smtClean="0">
              <a:ea typeface="HGP創英角ｺﾞｼｯｸUB" panose="020B0900000000000000" pitchFamily="50" charset="-128"/>
            </a:endParaRPr>
          </a:p>
        </p:txBody>
      </p:sp>
      <p:pic>
        <p:nvPicPr>
          <p:cNvPr id="9" name="Picture 8" descr="YASKAWAlogo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11" y="235646"/>
            <a:ext cx="1250116" cy="190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285290"/>
            <a:ext cx="8229600" cy="381000"/>
          </a:xfrm>
        </p:spPr>
        <p:txBody>
          <a:bodyPr lIns="0"/>
          <a:lstStyle>
            <a:lvl1pPr>
              <a:defRPr sz="1500" b="0"/>
            </a:lvl1pPr>
          </a:lstStyle>
          <a:p>
            <a:r>
              <a:rPr lang="en-US" dirty="0" smtClean="0"/>
              <a:t>Divider Slide - Click to edit Title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7200" y="4608879"/>
            <a:ext cx="8229600" cy="274967"/>
          </a:xfrm>
        </p:spPr>
        <p:txBody>
          <a:bodyPr lIns="0"/>
          <a:lstStyle>
            <a:lvl1pPr>
              <a:defRPr sz="1200"/>
            </a:lvl1pPr>
          </a:lstStyle>
          <a:p>
            <a:pPr lvl="0"/>
            <a:r>
              <a:rPr lang="en-US" dirty="0" smtClean="0"/>
              <a:t>Material Handling Example 1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04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ivider - Material Handl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terial Divider_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7"/>
          <a:stretch/>
        </p:blipFill>
        <p:spPr>
          <a:xfrm>
            <a:off x="0" y="666751"/>
            <a:ext cx="9143999" cy="3581400"/>
          </a:xfrm>
          <a:prstGeom prst="rect">
            <a:avLst/>
          </a:prstGeom>
        </p:spPr>
      </p:pic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77213"/>
          </a:xfrm>
          <a:prstGeom prst="rect">
            <a:avLst/>
          </a:prstGeom>
          <a:solidFill>
            <a:srgbClr val="00B7EB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 smtClean="0">
              <a:ea typeface="HGP創英角ｺﾞｼｯｸUB" panose="020B0900000000000000" pitchFamily="50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38009"/>
          </a:xfrm>
          <a:prstGeom prst="rect">
            <a:avLst/>
          </a:prstGeom>
          <a:solidFill>
            <a:srgbClr val="0057B8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 smtClean="0">
              <a:ea typeface="HGP創英角ｺﾞｼｯｸUB" panose="020B0900000000000000" pitchFamily="50" charset="-128"/>
            </a:endParaRPr>
          </a:p>
        </p:txBody>
      </p:sp>
      <p:pic>
        <p:nvPicPr>
          <p:cNvPr id="9" name="Picture 8" descr="YASKAWAlogo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11" y="235646"/>
            <a:ext cx="1250116" cy="190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285290"/>
            <a:ext cx="8229600" cy="381000"/>
          </a:xfrm>
        </p:spPr>
        <p:txBody>
          <a:bodyPr lIns="0"/>
          <a:lstStyle>
            <a:lvl1pPr>
              <a:defRPr sz="1500" b="0"/>
            </a:lvl1pPr>
          </a:lstStyle>
          <a:p>
            <a:r>
              <a:rPr lang="en-US" dirty="0" smtClean="0"/>
              <a:t>Divider Slide - Click to edit Title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7200" y="4608879"/>
            <a:ext cx="8229600" cy="274967"/>
          </a:xfrm>
        </p:spPr>
        <p:txBody>
          <a:bodyPr lIns="0"/>
          <a:lstStyle>
            <a:lvl1pPr>
              <a:defRPr sz="1200"/>
            </a:lvl1pPr>
          </a:lstStyle>
          <a:p>
            <a:pPr lvl="0"/>
            <a:r>
              <a:rPr lang="en-US" dirty="0" smtClean="0"/>
              <a:t>Material Handling Example 2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64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ivider - Material Handli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terial Divider_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7"/>
          <a:stretch/>
        </p:blipFill>
        <p:spPr>
          <a:xfrm>
            <a:off x="0" y="666750"/>
            <a:ext cx="9144000" cy="3581400"/>
          </a:xfrm>
          <a:prstGeom prst="rect">
            <a:avLst/>
          </a:prstGeom>
        </p:spPr>
      </p:pic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77213"/>
          </a:xfrm>
          <a:prstGeom prst="rect">
            <a:avLst/>
          </a:prstGeom>
          <a:solidFill>
            <a:srgbClr val="00B7EB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 smtClean="0">
              <a:ea typeface="HGP創英角ｺﾞｼｯｸUB" panose="020B0900000000000000" pitchFamily="50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38009"/>
          </a:xfrm>
          <a:prstGeom prst="rect">
            <a:avLst/>
          </a:prstGeom>
          <a:solidFill>
            <a:srgbClr val="0057B8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 smtClean="0">
              <a:ea typeface="HGP創英角ｺﾞｼｯｸUB" panose="020B0900000000000000" pitchFamily="50" charset="-128"/>
            </a:endParaRPr>
          </a:p>
        </p:txBody>
      </p:sp>
      <p:pic>
        <p:nvPicPr>
          <p:cNvPr id="9" name="Picture 8" descr="YASKAWAlogo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11" y="235646"/>
            <a:ext cx="1250116" cy="190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285290"/>
            <a:ext cx="8229600" cy="381000"/>
          </a:xfrm>
        </p:spPr>
        <p:txBody>
          <a:bodyPr lIns="0"/>
          <a:lstStyle>
            <a:lvl1pPr>
              <a:defRPr sz="1500" b="0"/>
            </a:lvl1pPr>
          </a:lstStyle>
          <a:p>
            <a:r>
              <a:rPr lang="en-US" dirty="0" smtClean="0"/>
              <a:t>Divider Slide - Click to edit Title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7200" y="4608879"/>
            <a:ext cx="8229600" cy="274967"/>
          </a:xfrm>
        </p:spPr>
        <p:txBody>
          <a:bodyPr lIns="0"/>
          <a:lstStyle>
            <a:lvl1pPr>
              <a:defRPr sz="1200"/>
            </a:lvl1pPr>
          </a:lstStyle>
          <a:p>
            <a:pPr lvl="0"/>
            <a:r>
              <a:rPr lang="en-US" dirty="0" smtClean="0"/>
              <a:t>Material Handling Example 3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190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ivider - Material Handli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terial Divider_5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85" b="2792"/>
          <a:stretch/>
        </p:blipFill>
        <p:spPr>
          <a:xfrm>
            <a:off x="0" y="666751"/>
            <a:ext cx="9143999" cy="3581400"/>
          </a:xfrm>
          <a:prstGeom prst="rect">
            <a:avLst/>
          </a:prstGeom>
        </p:spPr>
      </p:pic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77213"/>
          </a:xfrm>
          <a:prstGeom prst="rect">
            <a:avLst/>
          </a:prstGeom>
          <a:solidFill>
            <a:srgbClr val="00B7EB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 smtClean="0">
              <a:ea typeface="HGP創英角ｺﾞｼｯｸUB" panose="020B0900000000000000" pitchFamily="50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38009"/>
          </a:xfrm>
          <a:prstGeom prst="rect">
            <a:avLst/>
          </a:prstGeom>
          <a:solidFill>
            <a:srgbClr val="0057B8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 smtClean="0">
              <a:ea typeface="HGP創英角ｺﾞｼｯｸUB" panose="020B0900000000000000" pitchFamily="50" charset="-128"/>
            </a:endParaRPr>
          </a:p>
        </p:txBody>
      </p:sp>
      <p:pic>
        <p:nvPicPr>
          <p:cNvPr id="9" name="Picture 8" descr="YASKAWAlogo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11" y="235646"/>
            <a:ext cx="1250116" cy="190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285290"/>
            <a:ext cx="8229600" cy="381000"/>
          </a:xfrm>
        </p:spPr>
        <p:txBody>
          <a:bodyPr lIns="0"/>
          <a:lstStyle>
            <a:lvl1pPr>
              <a:defRPr sz="1500" b="0"/>
            </a:lvl1pPr>
          </a:lstStyle>
          <a:p>
            <a:r>
              <a:rPr lang="en-US" dirty="0" smtClean="0"/>
              <a:t>Divider Slide - Click to edit Title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7200" y="4608879"/>
            <a:ext cx="8229600" cy="274967"/>
          </a:xfrm>
        </p:spPr>
        <p:txBody>
          <a:bodyPr lIns="0"/>
          <a:lstStyle>
            <a:lvl1pPr>
              <a:defRPr sz="1200"/>
            </a:lvl1pPr>
          </a:lstStyle>
          <a:p>
            <a:pPr lvl="0"/>
            <a:r>
              <a:rPr lang="en-US" dirty="0" smtClean="0"/>
              <a:t>Material Handling Example 4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9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ivider - Innov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novation Divider_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7"/>
          <a:stretch/>
        </p:blipFill>
        <p:spPr>
          <a:xfrm>
            <a:off x="0" y="666751"/>
            <a:ext cx="9143999" cy="3581400"/>
          </a:xfrm>
          <a:prstGeom prst="rect">
            <a:avLst/>
          </a:prstGeom>
        </p:spPr>
      </p:pic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77213"/>
          </a:xfrm>
          <a:prstGeom prst="rect">
            <a:avLst/>
          </a:prstGeom>
          <a:solidFill>
            <a:srgbClr val="00B7EB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 smtClean="0">
              <a:ea typeface="HGP創英角ｺﾞｼｯｸUB" panose="020B0900000000000000" pitchFamily="50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38009"/>
          </a:xfrm>
          <a:prstGeom prst="rect">
            <a:avLst/>
          </a:prstGeom>
          <a:solidFill>
            <a:srgbClr val="0057B8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 smtClean="0">
              <a:ea typeface="HGP創英角ｺﾞｼｯｸUB" panose="020B0900000000000000" pitchFamily="50" charset="-128"/>
            </a:endParaRPr>
          </a:p>
        </p:txBody>
      </p:sp>
      <p:pic>
        <p:nvPicPr>
          <p:cNvPr id="9" name="Picture 8" descr="YASKAWAlogo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11" y="235646"/>
            <a:ext cx="1250116" cy="190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285290"/>
            <a:ext cx="8229600" cy="381000"/>
          </a:xfrm>
        </p:spPr>
        <p:txBody>
          <a:bodyPr lIns="0"/>
          <a:lstStyle>
            <a:lvl1pPr>
              <a:defRPr sz="1500" b="0"/>
            </a:lvl1pPr>
          </a:lstStyle>
          <a:p>
            <a:r>
              <a:rPr lang="en-US" dirty="0" smtClean="0"/>
              <a:t>Divider Slide - Click to edit Title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7200" y="4608879"/>
            <a:ext cx="8229600" cy="274967"/>
          </a:xfrm>
        </p:spPr>
        <p:txBody>
          <a:bodyPr lIns="0"/>
          <a:lstStyle>
            <a:lvl1pPr>
              <a:defRPr sz="1200"/>
            </a:lvl1pPr>
          </a:lstStyle>
          <a:p>
            <a:pPr lvl="0"/>
            <a:r>
              <a:rPr lang="en-US" dirty="0" smtClean="0"/>
              <a:t>Innovation Example 1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222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67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ivider - Innov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novation Divider_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7"/>
          <a:stretch/>
        </p:blipFill>
        <p:spPr>
          <a:xfrm>
            <a:off x="0" y="666750"/>
            <a:ext cx="9143999" cy="3581400"/>
          </a:xfrm>
          <a:prstGeom prst="rect">
            <a:avLst/>
          </a:prstGeom>
        </p:spPr>
      </p:pic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77213"/>
          </a:xfrm>
          <a:prstGeom prst="rect">
            <a:avLst/>
          </a:prstGeom>
          <a:solidFill>
            <a:srgbClr val="00B7EB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 smtClean="0">
              <a:ea typeface="HGP創英角ｺﾞｼｯｸUB" panose="020B0900000000000000" pitchFamily="50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38009"/>
          </a:xfrm>
          <a:prstGeom prst="rect">
            <a:avLst/>
          </a:prstGeom>
          <a:solidFill>
            <a:srgbClr val="0057B8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 smtClean="0">
              <a:ea typeface="HGP創英角ｺﾞｼｯｸUB" panose="020B0900000000000000" pitchFamily="50" charset="-128"/>
            </a:endParaRPr>
          </a:p>
        </p:txBody>
      </p:sp>
      <p:pic>
        <p:nvPicPr>
          <p:cNvPr id="9" name="Picture 8" descr="YASKAWAlogo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11" y="235646"/>
            <a:ext cx="1250116" cy="190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285290"/>
            <a:ext cx="8229600" cy="381000"/>
          </a:xfrm>
        </p:spPr>
        <p:txBody>
          <a:bodyPr lIns="0"/>
          <a:lstStyle>
            <a:lvl1pPr>
              <a:defRPr sz="1500" b="0"/>
            </a:lvl1pPr>
          </a:lstStyle>
          <a:p>
            <a:r>
              <a:rPr lang="en-US" dirty="0" smtClean="0"/>
              <a:t>Divider Slide - Click to edit Title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7200" y="4608879"/>
            <a:ext cx="8229600" cy="274967"/>
          </a:xfrm>
        </p:spPr>
        <p:txBody>
          <a:bodyPr lIns="0"/>
          <a:lstStyle>
            <a:lvl1pPr>
              <a:defRPr sz="1200"/>
            </a:lvl1pPr>
          </a:lstStyle>
          <a:p>
            <a:pPr lvl="0"/>
            <a:r>
              <a:rPr lang="en-US" dirty="0" smtClean="0"/>
              <a:t>Innovation Example 2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391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ivider - Corpor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rporate Divider_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38" b="638"/>
          <a:stretch/>
        </p:blipFill>
        <p:spPr>
          <a:xfrm>
            <a:off x="0" y="666751"/>
            <a:ext cx="9143999" cy="3581400"/>
          </a:xfrm>
          <a:prstGeom prst="rect">
            <a:avLst/>
          </a:prstGeom>
        </p:spPr>
      </p:pic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77213"/>
          </a:xfrm>
          <a:prstGeom prst="rect">
            <a:avLst/>
          </a:prstGeom>
          <a:solidFill>
            <a:srgbClr val="00B7EB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 smtClean="0">
              <a:ea typeface="HGP創英角ｺﾞｼｯｸUB" panose="020B0900000000000000" pitchFamily="50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38009"/>
          </a:xfrm>
          <a:prstGeom prst="rect">
            <a:avLst/>
          </a:prstGeom>
          <a:solidFill>
            <a:srgbClr val="0057B8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 smtClean="0">
              <a:ea typeface="HGP創英角ｺﾞｼｯｸUB" panose="020B0900000000000000" pitchFamily="50" charset="-128"/>
            </a:endParaRPr>
          </a:p>
        </p:txBody>
      </p:sp>
      <p:pic>
        <p:nvPicPr>
          <p:cNvPr id="9" name="Picture 8" descr="YASKAWAlogo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11" y="235646"/>
            <a:ext cx="1250116" cy="190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285290"/>
            <a:ext cx="8229600" cy="381000"/>
          </a:xfrm>
        </p:spPr>
        <p:txBody>
          <a:bodyPr lIns="0"/>
          <a:lstStyle>
            <a:lvl1pPr>
              <a:defRPr sz="1500" b="0"/>
            </a:lvl1pPr>
          </a:lstStyle>
          <a:p>
            <a:r>
              <a:rPr lang="en-US" dirty="0" smtClean="0"/>
              <a:t>Divider Slide - Click to edit Title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7200" y="4608879"/>
            <a:ext cx="8229600" cy="274967"/>
          </a:xfrm>
        </p:spPr>
        <p:txBody>
          <a:bodyPr lIns="0"/>
          <a:lstStyle>
            <a:lvl1pPr>
              <a:defRPr sz="1200"/>
            </a:lvl1pPr>
          </a:lstStyle>
          <a:p>
            <a:pPr lvl="0"/>
            <a:r>
              <a:rPr lang="en-US" dirty="0" smtClean="0"/>
              <a:t>Corporate Example 1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067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creen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2667000" cy="3505200"/>
          </a:xfrm>
        </p:spPr>
        <p:txBody>
          <a:bodyPr/>
          <a:lstStyle>
            <a:lvl2pPr marL="228600" indent="-177800">
              <a:defRPr/>
            </a:lvl2pPr>
            <a:lvl3pPr marL="403225" indent="-174625">
              <a:defRPr/>
            </a:lvl3pPr>
            <a:lvl4pPr marL="576263" indent="-173038">
              <a:defRPr/>
            </a:lvl4pPr>
          </a:lstStyle>
          <a:p>
            <a:pPr lvl="0"/>
            <a:r>
              <a:rPr lang="en-US" dirty="0" smtClean="0"/>
              <a:t>Click to edit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38500" y="1123950"/>
            <a:ext cx="2667000" cy="3505200"/>
          </a:xfrm>
        </p:spPr>
        <p:txBody>
          <a:bodyPr/>
          <a:lstStyle>
            <a:lvl2pPr marL="228600" indent="-177800">
              <a:defRPr/>
            </a:lvl2pPr>
            <a:lvl3pPr marL="403225" indent="-174625">
              <a:defRPr/>
            </a:lvl3pPr>
            <a:lvl4pPr marL="576263" indent="-173038">
              <a:defRPr/>
            </a:lvl4pPr>
          </a:lstStyle>
          <a:p>
            <a:pPr lvl="0"/>
            <a:r>
              <a:rPr lang="en-US" dirty="0" smtClean="0"/>
              <a:t>Click to edit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19800" y="1123950"/>
            <a:ext cx="2667000" cy="3505200"/>
          </a:xfrm>
        </p:spPr>
        <p:txBody>
          <a:bodyPr/>
          <a:lstStyle>
            <a:lvl2pPr marL="228600" indent="-177800">
              <a:defRPr/>
            </a:lvl2pPr>
            <a:lvl3pPr marL="403225" indent="-174625">
              <a:defRPr/>
            </a:lvl3pPr>
            <a:lvl4pPr marL="576263" indent="-173038">
              <a:defRPr/>
            </a:lvl4pPr>
          </a:lstStyle>
          <a:p>
            <a:pPr lvl="0"/>
            <a:r>
              <a:rPr lang="en-US" dirty="0" smtClean="0"/>
              <a:t>Click to edit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54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creen - Two Columns and O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2667000" cy="3505200"/>
          </a:xfrm>
        </p:spPr>
        <p:txBody>
          <a:bodyPr/>
          <a:lstStyle>
            <a:lvl2pPr marL="228600" indent="-177800">
              <a:defRPr/>
            </a:lvl2pPr>
            <a:lvl3pPr marL="403225" indent="-174625">
              <a:defRPr/>
            </a:lvl3pPr>
            <a:lvl4pPr marL="576263" indent="-173038">
              <a:defRPr/>
            </a:lvl4pPr>
          </a:lstStyle>
          <a:p>
            <a:pPr lvl="0"/>
            <a:r>
              <a:rPr lang="en-US" dirty="0" smtClean="0"/>
              <a:t>Click to edit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38500" y="1123950"/>
            <a:ext cx="2667000" cy="3505200"/>
          </a:xfrm>
        </p:spPr>
        <p:txBody>
          <a:bodyPr/>
          <a:lstStyle>
            <a:lvl2pPr marL="228600" indent="-177800">
              <a:defRPr/>
            </a:lvl2pPr>
            <a:lvl3pPr marL="403225" indent="-174625">
              <a:defRPr/>
            </a:lvl3pPr>
            <a:lvl4pPr marL="576263" indent="-173038">
              <a:defRPr/>
            </a:lvl4pPr>
          </a:lstStyle>
          <a:p>
            <a:pPr lvl="0"/>
            <a:r>
              <a:rPr lang="en-US" dirty="0" smtClean="0"/>
              <a:t>Click to edit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019800" y="1123950"/>
            <a:ext cx="2667000" cy="3505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248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creen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3124200" cy="3505200"/>
          </a:xfrm>
        </p:spPr>
        <p:txBody>
          <a:bodyPr/>
          <a:lstStyle>
            <a:lvl2pPr marL="228600" indent="-177800">
              <a:defRPr/>
            </a:lvl2pPr>
            <a:lvl3pPr marL="403225" indent="-174625">
              <a:defRPr/>
            </a:lvl3pPr>
            <a:lvl4pPr marL="576263" indent="-173038">
              <a:defRPr/>
            </a:lvl4pPr>
          </a:lstStyle>
          <a:p>
            <a:pPr lvl="0"/>
            <a:r>
              <a:rPr lang="en-US" dirty="0" smtClean="0"/>
              <a:t>Click to edit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733800" y="3714750"/>
            <a:ext cx="4953000" cy="762000"/>
          </a:xfrm>
        </p:spPr>
        <p:txBody>
          <a:bodyPr lIns="0"/>
          <a:lstStyle>
            <a:lvl1pPr>
              <a:defRPr sz="1300" i="1"/>
            </a:lvl1pPr>
          </a:lstStyle>
          <a:p>
            <a:pPr lvl="0"/>
            <a:r>
              <a:rPr lang="en-US" dirty="0" smtClean="0"/>
              <a:t>Click to add a caption</a:t>
            </a:r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3733800" y="1047750"/>
            <a:ext cx="4953000" cy="2630412"/>
          </a:xfrm>
          <a:prstGeom prst="rect">
            <a:avLst/>
          </a:prstGeom>
          <a:solidFill>
            <a:srgbClr val="0057D5"/>
          </a:solidFill>
          <a:ln>
            <a:noFill/>
          </a:ln>
        </p:spPr>
        <p:txBody>
          <a:bodyPr lIns="182880" tIns="182880" anchor="t" anchorCtr="0"/>
          <a:lstStyle>
            <a:lvl1pPr marL="0" indent="0">
              <a:buNone/>
              <a:defRPr sz="14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808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creen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5105400" cy="3505200"/>
          </a:xfrm>
        </p:spPr>
        <p:txBody>
          <a:bodyPr/>
          <a:lstStyle>
            <a:lvl2pPr marL="228600" indent="-177800">
              <a:defRPr/>
            </a:lvl2pPr>
            <a:lvl3pPr marL="403225" indent="-174625">
              <a:defRPr/>
            </a:lvl3pPr>
            <a:lvl4pPr marL="576263" indent="-173038">
              <a:defRPr/>
            </a:lvl4pPr>
          </a:lstStyle>
          <a:p>
            <a:pPr lvl="0"/>
            <a:r>
              <a:rPr lang="en-US" dirty="0" smtClean="0"/>
              <a:t>Click to edit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791200" y="2470498"/>
            <a:ext cx="2897688" cy="304800"/>
          </a:xfrm>
        </p:spPr>
        <p:txBody>
          <a:bodyPr lIns="0"/>
          <a:lstStyle>
            <a:lvl1pPr>
              <a:defRPr sz="1300" i="1"/>
            </a:lvl1pPr>
          </a:lstStyle>
          <a:p>
            <a:pPr lvl="0"/>
            <a:r>
              <a:rPr lang="en-US" dirty="0" smtClean="0"/>
              <a:t>Click to add a caption</a:t>
            </a:r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5791200" y="915183"/>
            <a:ext cx="2895600" cy="1537779"/>
          </a:xfrm>
          <a:prstGeom prst="rect">
            <a:avLst/>
          </a:prstGeom>
          <a:solidFill>
            <a:srgbClr val="0057D5"/>
          </a:solidFill>
          <a:ln>
            <a:noFill/>
          </a:ln>
        </p:spPr>
        <p:txBody>
          <a:bodyPr lIns="182880" tIns="182880" anchor="t" anchorCtr="0"/>
          <a:lstStyle>
            <a:lvl1pPr marL="0" indent="0">
              <a:buNone/>
              <a:defRPr sz="14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photo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791200" y="4375498"/>
            <a:ext cx="2897688" cy="304800"/>
          </a:xfrm>
        </p:spPr>
        <p:txBody>
          <a:bodyPr lIns="0"/>
          <a:lstStyle>
            <a:lvl1pPr>
              <a:defRPr sz="1300" i="1"/>
            </a:lvl1pPr>
          </a:lstStyle>
          <a:p>
            <a:pPr lvl="0"/>
            <a:r>
              <a:rPr lang="en-US" dirty="0" smtClean="0"/>
              <a:t>Click to add a caption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5791200" y="2820183"/>
            <a:ext cx="2895600" cy="1537779"/>
          </a:xfrm>
          <a:prstGeom prst="rect">
            <a:avLst/>
          </a:prstGeom>
          <a:solidFill>
            <a:srgbClr val="0057D5"/>
          </a:solidFill>
          <a:ln>
            <a:noFill/>
          </a:ln>
        </p:spPr>
        <p:txBody>
          <a:bodyPr lIns="182880" tIns="182880" anchor="t" anchorCtr="0"/>
          <a:lstStyle>
            <a:lvl1pPr marL="0" indent="0">
              <a:buNone/>
              <a:defRPr sz="14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445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248150"/>
            <a:ext cx="7734300" cy="304800"/>
          </a:xfrm>
        </p:spPr>
        <p:txBody>
          <a:bodyPr lIns="0" rIns="0"/>
          <a:lstStyle>
            <a:lvl1pPr algn="r">
              <a:defRPr sz="1300" i="1"/>
            </a:lvl1pPr>
          </a:lstStyle>
          <a:p>
            <a:pPr lvl="0"/>
            <a:r>
              <a:rPr lang="en-US" dirty="0" smtClean="0"/>
              <a:t>Click to add a caption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723900" y="1047750"/>
            <a:ext cx="7696200" cy="3124200"/>
          </a:xfrm>
          <a:prstGeom prst="rect">
            <a:avLst/>
          </a:prstGeom>
          <a:solidFill>
            <a:srgbClr val="0057D5"/>
          </a:solidFill>
          <a:ln>
            <a:noFill/>
          </a:ln>
        </p:spPr>
        <p:txBody>
          <a:bodyPr lIns="182880" tIns="182880" anchor="t" anchorCtr="0"/>
          <a:lstStyle>
            <a:lvl1pPr marL="0" indent="0">
              <a:buNone/>
              <a:defRPr sz="14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23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54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1" y="0"/>
            <a:ext cx="9144002" cy="5143500"/>
          </a:xfrm>
          <a:prstGeom prst="rect">
            <a:avLst/>
          </a:prstGeom>
          <a:solidFill>
            <a:srgbClr val="0057D5"/>
          </a:solidFill>
          <a:ln>
            <a:noFill/>
          </a:ln>
          <a:extLst/>
        </p:spPr>
        <p:txBody>
          <a:bodyPr vert="horz" lIns="182880" tIns="182880" rIns="91440" bIns="45720" rtlCol="0" anchor="t" anchorCtr="0">
            <a:no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ja-JP" altLang="en-US" sz="1400" i="1" baseline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図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8219" y="2364581"/>
            <a:ext cx="20875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 txBox="1">
            <a:spLocks/>
          </p:cNvSpPr>
          <p:nvPr userDrawn="1"/>
        </p:nvSpPr>
        <p:spPr bwMode="gray">
          <a:xfrm>
            <a:off x="2898000" y="4629150"/>
            <a:ext cx="3348000" cy="26051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© 201</a:t>
            </a:r>
            <a:r>
              <a:rPr lang="en-US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FR" altLang="ja-JP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ja-JP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Yaskawa</a:t>
            </a:r>
            <a:r>
              <a:rPr lang="fr-FR" altLang="ja-JP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ja-JP" sz="1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America</a:t>
            </a:r>
            <a:r>
              <a:rPr lang="fr-FR" altLang="ja-JP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Inc.</a:t>
            </a:r>
            <a:endParaRPr lang="en-US" altLang="ja-JP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008605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226" y="187581"/>
            <a:ext cx="545574" cy="507020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0" y="4707730"/>
            <a:ext cx="9144000" cy="435770"/>
            <a:chOff x="838200" y="4019550"/>
            <a:chExt cx="9144000" cy="435770"/>
          </a:xfrm>
        </p:grpSpPr>
        <p:sp>
          <p:nvSpPr>
            <p:cNvPr id="20" name="Rectangle 13"/>
            <p:cNvSpPr>
              <a:spLocks noChangeArrowheads="1"/>
            </p:cNvSpPr>
            <p:nvPr userDrawn="1"/>
          </p:nvSpPr>
          <p:spPr bwMode="auto">
            <a:xfrm>
              <a:off x="838200" y="4019550"/>
              <a:ext cx="9144000" cy="435770"/>
            </a:xfrm>
            <a:prstGeom prst="rect">
              <a:avLst/>
            </a:prstGeom>
            <a:solidFill>
              <a:srgbClr val="0057B8"/>
            </a:solidFill>
            <a:ln>
              <a:noFill/>
            </a:ln>
            <a:extLst/>
          </p:spPr>
          <p:txBody>
            <a:bodyPr wrap="none" anchor="ctr"/>
            <a:lstStyle/>
            <a:p>
              <a:pPr lvl="0" algn="ctr">
                <a:spcBef>
                  <a:spcPct val="0"/>
                </a:spcBef>
              </a:pPr>
              <a:endParaRPr kumimoji="1" lang="ja-JP" altLang="en-US" sz="1108" b="1" smtClean="0">
                <a:latin typeface="Arial" panose="020B0604020202020204" pitchFamily="34" charset="0"/>
                <a:ea typeface="HGP創英角ｺﾞｼｯｸUB" panose="020B0900000000000000" pitchFamily="50" charset="-128"/>
              </a:endParaRPr>
            </a:p>
          </p:txBody>
        </p:sp>
        <p:pic>
          <p:nvPicPr>
            <p:cNvPr id="21" name="図 5"/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123922"/>
              <a:ext cx="1156718" cy="229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3099"/>
            <a:ext cx="8229600" cy="5784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3950"/>
            <a:ext cx="8229600" cy="3470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4779789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632FBA-CCB7-4648-8C08-F1C235D210E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14"/>
          <p:cNvCxnSpPr/>
          <p:nvPr userDrawn="1"/>
        </p:nvCxnSpPr>
        <p:spPr>
          <a:xfrm>
            <a:off x="457200" y="784468"/>
            <a:ext cx="8229600" cy="0"/>
          </a:xfrm>
          <a:prstGeom prst="line">
            <a:avLst/>
          </a:prstGeom>
          <a:ln w="15875">
            <a:solidFill>
              <a:srgbClr val="0057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7162800" y="4820382"/>
            <a:ext cx="1322912" cy="22084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r"/>
            <a:r>
              <a:rPr lang="en-US" sz="700" noProof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31, 2015</a:t>
            </a:r>
          </a:p>
        </p:txBody>
      </p:sp>
    </p:spTree>
    <p:extLst>
      <p:ext uri="{BB962C8B-B14F-4D97-AF65-F5344CB8AC3E}">
        <p14:creationId xmlns:p14="http://schemas.microsoft.com/office/powerpoint/2010/main" val="390540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78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600"/>
        </a:spcAft>
        <a:buNone/>
        <a:defRPr sz="2100" b="1" kern="1200">
          <a:solidFill>
            <a:srgbClr val="2D292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700" kern="1200">
          <a:solidFill>
            <a:srgbClr val="2D29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93675" indent="-142875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SzPct val="105000"/>
        <a:buFont typeface="Wingdings" panose="05000000000000000000" pitchFamily="2" charset="2"/>
        <a:buChar char=""/>
        <a:defRPr sz="1700" kern="1200">
          <a:solidFill>
            <a:srgbClr val="2D29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47663" indent="-153988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SzPct val="90000"/>
        <a:buFont typeface="Arial" panose="020B0604020202020204" pitchFamily="34" charset="0"/>
        <a:buChar char="○"/>
        <a:defRPr sz="1500" kern="1200">
          <a:solidFill>
            <a:srgbClr val="2D29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15938" indent="-168275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300" kern="1200">
          <a:solidFill>
            <a:srgbClr val="2D29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tmp"/><Relationship Id="rId4" Type="http://schemas.openxmlformats.org/officeDocument/2006/relationships/image" Target="../media/image29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tmp"/><Relationship Id="rId4" Type="http://schemas.openxmlformats.org/officeDocument/2006/relationships/image" Target="../media/image28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tmp"/><Relationship Id="rId4" Type="http://schemas.openxmlformats.org/officeDocument/2006/relationships/image" Target="../media/image34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tmp"/><Relationship Id="rId5" Type="http://schemas.openxmlformats.org/officeDocument/2006/relationships/image" Target="../media/image38.tmp"/><Relationship Id="rId4" Type="http://schemas.openxmlformats.org/officeDocument/2006/relationships/image" Target="../media/image37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tm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tmp"/><Relationship Id="rId4" Type="http://schemas.openxmlformats.org/officeDocument/2006/relationships/image" Target="../media/image50.tm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mp"/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mp"/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tmp"/><Relationship Id="rId4" Type="http://schemas.openxmlformats.org/officeDocument/2006/relationships/image" Target="../media/image60.tm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tmp"/><Relationship Id="rId4" Type="http://schemas.openxmlformats.org/officeDocument/2006/relationships/image" Target="../media/image68.tm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tmp"/><Relationship Id="rId4" Type="http://schemas.openxmlformats.org/officeDocument/2006/relationships/image" Target="../media/image71.tmp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tmp"/><Relationship Id="rId2" Type="http://schemas.openxmlformats.org/officeDocument/2006/relationships/image" Target="../media/image7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tmp"/><Relationship Id="rId4" Type="http://schemas.openxmlformats.org/officeDocument/2006/relationships/image" Target="../media/image79.tm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tmp"/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tmp"/><Relationship Id="rId2" Type="http://schemas.openxmlformats.org/officeDocument/2006/relationships/image" Target="../media/image82.tmp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Machine Safety and Logic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November 5,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61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Logic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76" y="1095036"/>
            <a:ext cx="5486400" cy="177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8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Input Signals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3" y="1048683"/>
            <a:ext cx="4114800" cy="3264958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918" y="1048683"/>
            <a:ext cx="4114800" cy="687250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918" y="1710357"/>
            <a:ext cx="4114800" cy="2885139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73" y="4379680"/>
            <a:ext cx="3657600" cy="22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648" y="1729527"/>
            <a:ext cx="4124257" cy="209037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67" y="1719348"/>
            <a:ext cx="4114800" cy="2294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Input Signals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051560"/>
            <a:ext cx="4114800" cy="687250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73" y="4379680"/>
            <a:ext cx="3657600" cy="22249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712" y="1051560"/>
            <a:ext cx="4114800" cy="68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7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Output Signals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4030640"/>
            <a:ext cx="3657600" cy="22249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051560"/>
            <a:ext cx="4114800" cy="297908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949" y="1051560"/>
            <a:ext cx="4114800" cy="496389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949" y="1528767"/>
            <a:ext cx="4114800" cy="116506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389120" y="1978120"/>
            <a:ext cx="4360514" cy="74074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8606" y="1415143"/>
            <a:ext cx="4360514" cy="112595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4320" y="4353276"/>
            <a:ext cx="37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#n FSB OUT Functional Safety Output 8 points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4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Timer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2423160"/>
            <a:ext cx="3657600" cy="22249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051560"/>
            <a:ext cx="4114800" cy="129804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382" y="1051560"/>
            <a:ext cx="3623480" cy="27432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382" y="3794760"/>
            <a:ext cx="3657600" cy="174458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2" y="2933725"/>
            <a:ext cx="3830109" cy="16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" y="2645655"/>
            <a:ext cx="4025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Select off or on delay</a:t>
            </a:r>
            <a:endParaRPr lang="en-US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3048001" y="3141760"/>
            <a:ext cx="1197428" cy="148045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937657" y="2799543"/>
            <a:ext cx="1110344" cy="4770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5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function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263" y="990157"/>
            <a:ext cx="4435092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497" y="1047706"/>
            <a:ext cx="30117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rogram must be written and confirmed.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modification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loading YSFLOGIC.DAT file from 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Loading CMOS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263" y="3619525"/>
            <a:ext cx="330811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7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9329"/>
            <a:ext cx="8229600" cy="3470673"/>
          </a:xfrm>
        </p:spPr>
        <p:txBody>
          <a:bodyPr/>
          <a:lstStyle/>
          <a:p>
            <a:pPr marL="231775" lvl="1" indent="-180975"/>
            <a:endParaRPr lang="sv-SE" dirty="0" smtClean="0"/>
          </a:p>
          <a:p>
            <a:pPr marL="231775" lvl="1" indent="-180975"/>
            <a:r>
              <a:rPr lang="sv-SE" dirty="0" smtClean="0"/>
              <a:t>SLC signal display setup</a:t>
            </a:r>
          </a:p>
          <a:p>
            <a:pPr marL="231775" lvl="1" indent="-180975"/>
            <a:r>
              <a:rPr lang="sv-SE" dirty="0" smtClean="0"/>
              <a:t>Assignment of functional safety output signals</a:t>
            </a:r>
          </a:p>
          <a:p>
            <a:pPr marL="231775" lvl="1" indent="-180975"/>
            <a:r>
              <a:rPr lang="sv-SE" dirty="0" smtClean="0"/>
              <a:t>Assignment of ext output signals</a:t>
            </a:r>
          </a:p>
          <a:p>
            <a:pPr marL="231775" lvl="2" indent="0">
              <a:buNone/>
            </a:pPr>
            <a:endParaRPr lang="sv-SE" dirty="0" smtClean="0"/>
          </a:p>
          <a:p>
            <a:pPr marL="401638" lvl="3" indent="0">
              <a:buNone/>
            </a:pPr>
            <a:endParaRPr lang="sv-SE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37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SLC signal display setup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95350"/>
            <a:ext cx="3655206" cy="27432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895350"/>
            <a:ext cx="4369821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3811636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Standards set all signals but PPDSM to Normal Close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Write and Confirm to change setting on pendant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Setup is located </a:t>
            </a:r>
            <a:r>
              <a:rPr lang="en-US" sz="1600" dirty="0" smtClean="0">
                <a:solidFill>
                  <a:srgbClr val="FF0000"/>
                </a:solidFill>
              </a:rPr>
              <a:t>YSFLOGIC.DAT </a:t>
            </a:r>
            <a:r>
              <a:rPr lang="en-US" sz="1600" dirty="0" smtClean="0"/>
              <a:t>file of robot.</a:t>
            </a:r>
            <a:endParaRPr lang="en-US" sz="1600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390" y="3714750"/>
            <a:ext cx="3962400" cy="92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8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 Safety Signal Allocation - Output Signals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895350"/>
            <a:ext cx="48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FSU hardware outputs (FSBOUT) can be assigned for use in machine safety logic.  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Assignment of a FSBOUT set to YSF21-E, the output can only be used by machine safety logic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Assignment of a FSBOUT set to YSF25-E #n </a:t>
            </a:r>
            <a:r>
              <a:rPr lang="en-US" sz="1600" dirty="0"/>
              <a:t>output can be used  by FSU functions only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Setting of not used can’t be used by machine safety logic or FSU functions.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Use page key to configure multiple FSU configurations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Use of older standard may need to add this configuration.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95350"/>
            <a:ext cx="365045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SLC EXT signal allocation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895350"/>
            <a:ext cx="48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FSU logical outputs (FSOUT)can be assigned for use in multiple FSU units.  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Assignment of a FSOUT set to YSF25-E #n, the output can only be used by the n FSU functions.  </a:t>
            </a: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For example, YSF25-E #2 is available for use for FSU in R2 functions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Setting of not used can’t be used by any robot’s FSU.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95350"/>
            <a:ext cx="365045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6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1775" lvl="1" indent="-180975"/>
            <a:r>
              <a:rPr lang="sv-SE" dirty="0" smtClean="0"/>
              <a:t>Read Section 8.23.4 To 8.23.8 Section of DX200 updated manual</a:t>
            </a:r>
          </a:p>
          <a:p>
            <a:pPr marL="231775" lvl="1" indent="-180975"/>
            <a:r>
              <a:rPr lang="sv-SE" dirty="0" smtClean="0"/>
              <a:t>Review Machine Safety Hardware</a:t>
            </a:r>
          </a:p>
          <a:p>
            <a:pPr marL="231775" lvl="1" indent="-180975"/>
            <a:r>
              <a:rPr lang="sv-SE" dirty="0" smtClean="0"/>
              <a:t>Expansion function</a:t>
            </a:r>
          </a:p>
          <a:p>
            <a:pPr marL="231775" lvl="1" indent="-180975"/>
            <a:r>
              <a:rPr lang="sv-SE" dirty="0" smtClean="0">
                <a:solidFill>
                  <a:srgbClr val="FF0000"/>
                </a:solidFill>
              </a:rPr>
              <a:t>Response Time </a:t>
            </a:r>
          </a:p>
          <a:p>
            <a:pPr marL="231775" lvl="1" indent="-180975"/>
            <a:r>
              <a:rPr lang="sv-SE" dirty="0" smtClean="0"/>
              <a:t>Safety Logic Circuit</a:t>
            </a:r>
          </a:p>
          <a:p>
            <a:pPr marL="231775" lvl="1" indent="-180975"/>
            <a:r>
              <a:rPr lang="sv-SE" dirty="0" smtClean="0"/>
              <a:t>I/O configuration</a:t>
            </a:r>
          </a:p>
          <a:p>
            <a:pPr marL="231775" lvl="1" indent="-180975"/>
            <a:r>
              <a:rPr lang="sv-SE" dirty="0" smtClean="0"/>
              <a:t>Offline Programming</a:t>
            </a:r>
          </a:p>
          <a:p>
            <a:pPr marL="231775" lvl="1" indent="-180975"/>
            <a:r>
              <a:rPr lang="sv-SE" dirty="0" smtClean="0"/>
              <a:t>Standards applications</a:t>
            </a:r>
          </a:p>
          <a:p>
            <a:pPr marL="50800" lvl="1" indent="0">
              <a:buNone/>
            </a:pPr>
            <a:endParaRPr lang="sv-SE" dirty="0" smtClean="0"/>
          </a:p>
          <a:p>
            <a:pPr marL="231775" lvl="1" indent="-180975"/>
            <a:endParaRPr lang="sv-SE" dirty="0" smtClean="0"/>
          </a:p>
          <a:p>
            <a:pPr marL="231775" lvl="2" indent="0">
              <a:buNone/>
            </a:pPr>
            <a:endParaRPr lang="sv-SE" dirty="0" smtClean="0"/>
          </a:p>
          <a:p>
            <a:pPr marL="401638" lvl="3" indent="0">
              <a:buNone/>
            </a:pPr>
            <a:endParaRPr lang="sv-SE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48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Logic Circuit Comments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870" y="1425983"/>
            <a:ext cx="3813386" cy="27432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23950"/>
            <a:ext cx="4267200" cy="347067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32 Characters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Press main menu if you can’t see comments.  Cursor to right side.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Font size can be changed under the display settings icon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Must write and confirm comments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674" y="4169183"/>
            <a:ext cx="3200400" cy="21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3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304" y="887357"/>
            <a:ext cx="2522593" cy="371913"/>
          </a:xfrm>
        </p:spPr>
        <p:txBody>
          <a:bodyPr/>
          <a:lstStyle/>
          <a:p>
            <a:pPr marL="50800" lvl="1" indent="0">
              <a:buNone/>
            </a:pPr>
            <a:r>
              <a:rPr lang="sv-SE" dirty="0" smtClean="0"/>
              <a:t>Check I/O Status</a:t>
            </a:r>
          </a:p>
          <a:p>
            <a:pPr marL="231775" lvl="1" indent="-180975"/>
            <a:endParaRPr lang="sv-SE" dirty="0" smtClean="0"/>
          </a:p>
          <a:p>
            <a:pPr marL="231775" lvl="1" indent="-180975"/>
            <a:endParaRPr lang="sv-SE" dirty="0" smtClean="0"/>
          </a:p>
          <a:p>
            <a:pPr marL="231775" lvl="1" indent="-180975"/>
            <a:endParaRPr lang="sv-SE" dirty="0" smtClean="0"/>
          </a:p>
          <a:p>
            <a:pPr marL="50800" lvl="1" indent="0">
              <a:buNone/>
            </a:pPr>
            <a:endParaRPr lang="sv-SE" dirty="0" smtClean="0"/>
          </a:p>
          <a:p>
            <a:pPr marL="231775" lvl="2" indent="0">
              <a:buNone/>
            </a:pPr>
            <a:endParaRPr lang="sv-SE" dirty="0" smtClean="0"/>
          </a:p>
          <a:p>
            <a:pPr marL="401638" lvl="3" indent="0">
              <a:buNone/>
            </a:pPr>
            <a:endParaRPr lang="sv-SE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63" y="1188931"/>
            <a:ext cx="3613166" cy="27432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46" y="4398865"/>
            <a:ext cx="3200400" cy="21560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419180" y="817017"/>
            <a:ext cx="2522593" cy="371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lvl="1" indent="0">
              <a:buFont typeface="Wingdings" panose="05000000000000000000" pitchFamily="2" charset="2"/>
              <a:buNone/>
            </a:pPr>
            <a:r>
              <a:rPr lang="sv-SE" dirty="0" smtClean="0"/>
              <a:t>Check Logic Status</a:t>
            </a:r>
          </a:p>
          <a:p>
            <a:pPr marL="231775" lvl="1" indent="-180975"/>
            <a:endParaRPr lang="sv-SE" dirty="0" smtClean="0"/>
          </a:p>
          <a:p>
            <a:pPr marL="231775" lvl="1" indent="-180975"/>
            <a:endParaRPr lang="sv-SE" dirty="0" smtClean="0"/>
          </a:p>
          <a:p>
            <a:pPr marL="231775" lvl="1" indent="-180975"/>
            <a:endParaRPr lang="sv-SE" dirty="0" smtClean="0"/>
          </a:p>
          <a:p>
            <a:pPr marL="50800" lvl="1" indent="0">
              <a:buFont typeface="Wingdings" panose="05000000000000000000" pitchFamily="2" charset="2"/>
              <a:buNone/>
            </a:pPr>
            <a:endParaRPr lang="sv-SE" dirty="0" smtClean="0"/>
          </a:p>
          <a:p>
            <a:pPr marL="231775" lvl="2" indent="0">
              <a:buFont typeface="Arial" panose="020B0604020202020204" pitchFamily="34" charset="0"/>
              <a:buNone/>
            </a:pPr>
            <a:endParaRPr lang="sv-SE" dirty="0" smtClean="0"/>
          </a:p>
          <a:p>
            <a:pPr marL="401638" lvl="3" indent="0">
              <a:buFont typeface="Arial" panose="020B0604020202020204" pitchFamily="34" charset="0"/>
              <a:buNone/>
            </a:pPr>
            <a:endParaRPr lang="sv-SE" dirty="0" smtClean="0"/>
          </a:p>
          <a:p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205" y="1189238"/>
            <a:ext cx="3611880" cy="322642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543" y="4402428"/>
            <a:ext cx="3200400" cy="21938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427967" y="1609595"/>
            <a:ext cx="263047" cy="105218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43408" y="1683368"/>
            <a:ext cx="12338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Input signals are filled when off, and outlined when 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691014" y="2135688"/>
            <a:ext cx="1152394" cy="424844"/>
          </a:xfrm>
          <a:prstGeom prst="straightConnector1">
            <a:avLst/>
          </a:prstGeom>
          <a:ln w="25400">
            <a:solidFill>
              <a:srgbClr val="FF0000"/>
            </a:solidFill>
            <a:headEnd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39928" y="3842544"/>
            <a:ext cx="2217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Logic filled when on, outlined when off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953192" y="1847983"/>
            <a:ext cx="403843" cy="2084148"/>
          </a:xfrm>
          <a:prstGeom prst="straightConnector1">
            <a:avLst/>
          </a:prstGeom>
          <a:ln w="25400">
            <a:solidFill>
              <a:srgbClr val="FF0000"/>
            </a:solidFill>
            <a:headEnd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86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CIO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4549620" cy="3470673"/>
          </a:xfrm>
        </p:spPr>
        <p:txBody>
          <a:bodyPr/>
          <a:lstStyle/>
          <a:p>
            <a:pPr marL="231775" lvl="1" indent="-180975"/>
            <a:r>
              <a:rPr lang="sv-SE" dirty="0" smtClean="0"/>
              <a:t>Safety Fieldbus (Inputs 1-64,Outputs 1-64)</a:t>
            </a:r>
          </a:p>
          <a:p>
            <a:pPr marL="231775" lvl="1" indent="-180975"/>
            <a:r>
              <a:rPr lang="sv-SE" dirty="0" smtClean="0"/>
              <a:t>FSB (Boards 1- 8, Inputs 1-8, Output 1-8)</a:t>
            </a:r>
          </a:p>
          <a:p>
            <a:pPr marL="231775" lvl="1" indent="-180975"/>
            <a:r>
              <a:rPr lang="sv-SE" dirty="0" smtClean="0"/>
              <a:t>Safety Logic Circuit (MS Out 1-64)</a:t>
            </a:r>
          </a:p>
          <a:p>
            <a:pPr marL="231775" lvl="1" indent="-180975"/>
            <a:r>
              <a:rPr lang="sv-SE" dirty="0" smtClean="0"/>
              <a:t>Funtional Safety logic circuit (FS Out 1-64)</a:t>
            </a:r>
          </a:p>
          <a:p>
            <a:pPr marL="231775" lvl="1" indent="-180975"/>
            <a:endParaRPr lang="sv-SE" dirty="0" smtClean="0"/>
          </a:p>
          <a:p>
            <a:pPr marL="231775" lvl="1" indent="-180975"/>
            <a:endParaRPr lang="sv-SE" dirty="0" smtClean="0"/>
          </a:p>
          <a:p>
            <a:pPr marL="231775" lvl="1" indent="-180975"/>
            <a:endParaRPr lang="sv-SE" dirty="0" smtClean="0"/>
          </a:p>
          <a:p>
            <a:pPr marL="50800" lvl="1" indent="0">
              <a:buNone/>
            </a:pPr>
            <a:endParaRPr lang="sv-SE" dirty="0" smtClean="0"/>
          </a:p>
          <a:p>
            <a:pPr marL="231775" lvl="2" indent="0">
              <a:buNone/>
            </a:pPr>
            <a:endParaRPr lang="sv-SE" dirty="0" smtClean="0"/>
          </a:p>
          <a:p>
            <a:pPr marL="401638" lvl="3" indent="0">
              <a:buNone/>
            </a:pPr>
            <a:endParaRPr lang="sv-SE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54" y="2674249"/>
            <a:ext cx="4722896" cy="156609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437377" y="2000305"/>
            <a:ext cx="3257691" cy="673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lvl="1" indent="0">
              <a:buNone/>
            </a:pPr>
            <a:r>
              <a:rPr lang="sv-SE" dirty="0" smtClean="0">
                <a:solidFill>
                  <a:srgbClr val="FF0000"/>
                </a:solidFill>
              </a:rPr>
              <a:t>How can these CIO signals effect the electrical design? </a:t>
            </a:r>
          </a:p>
          <a:p>
            <a:pPr marL="231775" lvl="1" indent="-180975"/>
            <a:endParaRPr lang="sv-SE" dirty="0" smtClean="0"/>
          </a:p>
          <a:p>
            <a:pPr marL="231775" lvl="1" indent="-180975"/>
            <a:endParaRPr lang="sv-SE" dirty="0" smtClean="0"/>
          </a:p>
          <a:p>
            <a:pPr marL="50800" lvl="1" indent="0">
              <a:buNone/>
            </a:pPr>
            <a:endParaRPr lang="sv-SE" dirty="0" smtClean="0"/>
          </a:p>
          <a:p>
            <a:pPr marL="50800" lvl="1" indent="0">
              <a:buFont typeface="Wingdings" panose="05000000000000000000" pitchFamily="2" charset="2"/>
              <a:buNone/>
            </a:pPr>
            <a:endParaRPr lang="sv-SE" dirty="0" smtClean="0"/>
          </a:p>
          <a:p>
            <a:pPr marL="231775" lvl="2" indent="0">
              <a:buFont typeface="Arial" panose="020B0604020202020204" pitchFamily="34" charset="0"/>
              <a:buNone/>
            </a:pPr>
            <a:endParaRPr lang="sv-SE" dirty="0" smtClean="0"/>
          </a:p>
          <a:p>
            <a:pPr marL="401638" lvl="3" indent="0">
              <a:buFont typeface="Arial" panose="020B0604020202020204" pitchFamily="34" charset="0"/>
              <a:buNone/>
            </a:pPr>
            <a:endParaRPr lang="sv-S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06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4" y="816430"/>
            <a:ext cx="4278087" cy="2670573"/>
          </a:xfrm>
        </p:spPr>
        <p:txBody>
          <a:bodyPr/>
          <a:lstStyle/>
          <a:p>
            <a:pPr marL="50800" lvl="1" indent="0">
              <a:buNone/>
            </a:pPr>
            <a:r>
              <a:rPr lang="sv-SE" dirty="0" smtClean="0"/>
              <a:t>Add manual E-Stop reset</a:t>
            </a:r>
          </a:p>
          <a:p>
            <a:pPr lvl="1"/>
            <a:r>
              <a:rPr lang="sv-SE" dirty="0" smtClean="0"/>
              <a:t>Hardware </a:t>
            </a:r>
          </a:p>
          <a:p>
            <a:pPr lvl="2"/>
            <a:r>
              <a:rPr lang="sv-SE" dirty="0" smtClean="0"/>
              <a:t>Add Dual channel reset to functional safety input 2.</a:t>
            </a:r>
          </a:p>
          <a:p>
            <a:pPr lvl="2"/>
            <a:r>
              <a:rPr lang="sv-SE" dirty="0" smtClean="0"/>
              <a:t>Add E-Stop reset lamp to universal output 24.</a:t>
            </a:r>
          </a:p>
          <a:p>
            <a:pPr lvl="1"/>
            <a:r>
              <a:rPr lang="sv-SE" dirty="0" smtClean="0"/>
              <a:t>Draw logic on paper in robot format</a:t>
            </a:r>
          </a:p>
          <a:p>
            <a:pPr lvl="2"/>
            <a:r>
              <a:rPr lang="sv-SE" dirty="0" smtClean="0"/>
              <a:t>MSOUT 21 used instead of R24 for CIO address to write logic for reset lamp.</a:t>
            </a:r>
          </a:p>
          <a:p>
            <a:pPr lvl="2"/>
            <a:r>
              <a:rPr lang="sv-SE" dirty="0" smtClean="0"/>
              <a:t>MSOUT 21 is CIO address 81344</a:t>
            </a:r>
          </a:p>
          <a:p>
            <a:pPr marL="50800" lvl="1" indent="0">
              <a:buNone/>
            </a:pPr>
            <a:endParaRPr lang="sv-SE" dirty="0" smtClean="0"/>
          </a:p>
          <a:p>
            <a:pPr marL="231775" lvl="1" indent="-180975"/>
            <a:endParaRPr lang="sv-SE" dirty="0" smtClean="0"/>
          </a:p>
          <a:p>
            <a:pPr marL="231775" lvl="1" indent="-180975"/>
            <a:endParaRPr lang="sv-SE" dirty="0" smtClean="0"/>
          </a:p>
          <a:p>
            <a:pPr marL="231775" lvl="1" indent="-180975"/>
            <a:endParaRPr lang="sv-SE" dirty="0" smtClean="0"/>
          </a:p>
          <a:p>
            <a:pPr marL="50800" lvl="1" indent="0">
              <a:buNone/>
            </a:pPr>
            <a:endParaRPr lang="sv-SE" dirty="0" smtClean="0"/>
          </a:p>
          <a:p>
            <a:pPr marL="231775" lvl="2" indent="0">
              <a:buNone/>
            </a:pPr>
            <a:endParaRPr lang="sv-SE" dirty="0" smtClean="0"/>
          </a:p>
          <a:p>
            <a:pPr marL="401638" lvl="3" indent="0">
              <a:buNone/>
            </a:pPr>
            <a:endParaRPr lang="sv-SE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349" y="816430"/>
            <a:ext cx="2819342" cy="368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3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6" y="1209773"/>
            <a:ext cx="4114800" cy="116879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19336" y="3176881"/>
            <a:ext cx="3239299" cy="1362462"/>
          </a:xfrm>
        </p:spPr>
        <p:txBody>
          <a:bodyPr/>
          <a:lstStyle/>
          <a:p>
            <a:r>
              <a:rPr lang="en-US" dirty="0" smtClean="0"/>
              <a:t>How could E-Stop OK Output be programmed to #1 FSB Output 2?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6"/>
          <a:stretch/>
        </p:blipFill>
        <p:spPr>
          <a:xfrm>
            <a:off x="4572001" y="2977243"/>
            <a:ext cx="3650456" cy="146304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983158" y="1379639"/>
            <a:ext cx="3239299" cy="829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Set SLC display setup for FSBIN to normally closed.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66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DX200 </a:t>
            </a:r>
            <a:r>
              <a:rPr lang="en-US" dirty="0" err="1" smtClean="0"/>
              <a:t>ArcWorld</a:t>
            </a:r>
            <a:r>
              <a:rPr lang="en-US" dirty="0" smtClean="0"/>
              <a:t> IV 6X00 with integrated safety logic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2252" y="1077238"/>
            <a:ext cx="47473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Information located under Standard World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Removed </a:t>
            </a:r>
            <a:r>
              <a:rPr lang="en-US" sz="1600" dirty="0" err="1" smtClean="0"/>
              <a:t>Pilz</a:t>
            </a:r>
            <a:r>
              <a:rPr lang="en-US" sz="1600" dirty="0" smtClean="0"/>
              <a:t> Multi safety PLC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Theory of operation document explains safety operation, FSU files setup, and safety logic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Side A/B switches are no longer used on positioner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May be physically on positioner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FSU Axis range limit function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Integrated safety logic uses status from FSU to solve logic and perform safety function.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Reduces wiring and external hardware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FSU standard only on R1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SYS Critical FSU </a:t>
            </a:r>
            <a:r>
              <a:rPr lang="en-US" sz="1600" dirty="0" err="1" smtClean="0"/>
              <a:t>Funct</a:t>
            </a:r>
            <a:r>
              <a:rPr lang="en-US" sz="1600" dirty="0" smtClean="0"/>
              <a:t> Disabled alarm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Safety checkout of </a:t>
            </a:r>
            <a:r>
              <a:rPr lang="en-US" sz="1600" dirty="0" smtClean="0"/>
              <a:t>system uses </a:t>
            </a:r>
            <a:r>
              <a:rPr lang="en-US" sz="1600" dirty="0"/>
              <a:t>QC check sheet</a:t>
            </a:r>
          </a:p>
          <a:p>
            <a:endParaRPr lang="en-US" sz="16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115" y="1292591"/>
            <a:ext cx="2743580" cy="243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7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DX200 </a:t>
            </a:r>
            <a:r>
              <a:rPr lang="en-US" dirty="0" err="1"/>
              <a:t>ArcWorld</a:t>
            </a:r>
            <a:r>
              <a:rPr lang="en-US" dirty="0"/>
              <a:t> IV 6X00 with integrated safety logic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89" y="1747149"/>
            <a:ext cx="36576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2089" y="1215025"/>
            <a:ext cx="3733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SLC Signal Display 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94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DX200 </a:t>
            </a:r>
            <a:r>
              <a:rPr lang="en-US" dirty="0" err="1"/>
              <a:t>ArcWorld</a:t>
            </a:r>
            <a:r>
              <a:rPr lang="en-US" dirty="0"/>
              <a:t> IV 6X00 with integrated safety logic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2089" y="1215025"/>
            <a:ext cx="3733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F-Safety Signal Allocation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82676" y="1237990"/>
            <a:ext cx="3733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SLC EXT Signal Allocation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077" y="1747149"/>
            <a:ext cx="3676810" cy="27432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10" y="1747149"/>
            <a:ext cx="36787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4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DX200 </a:t>
            </a:r>
            <a:r>
              <a:rPr lang="en-US" dirty="0" err="1" smtClean="0"/>
              <a:t>ArcWorld</a:t>
            </a:r>
            <a:r>
              <a:rPr lang="en-US" dirty="0" smtClean="0"/>
              <a:t> IV 6X00 with integrated safety logic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3264" y="998627"/>
            <a:ext cx="4278087" cy="884028"/>
          </a:xfrm>
        </p:spPr>
        <p:txBody>
          <a:bodyPr/>
          <a:lstStyle/>
          <a:p>
            <a:pPr marL="50800" lvl="1" indent="0">
              <a:buNone/>
            </a:pPr>
            <a:r>
              <a:rPr lang="sv-SE" sz="1400" dirty="0" smtClean="0"/>
              <a:t>Inputs for integrated safety logic</a:t>
            </a:r>
          </a:p>
          <a:p>
            <a:pPr lvl="1"/>
            <a:r>
              <a:rPr lang="sv-SE" sz="1400" dirty="0" smtClean="0"/>
              <a:t>#1 FSU In1 – Light Curtain (hardwired)</a:t>
            </a:r>
          </a:p>
          <a:p>
            <a:pPr lvl="1"/>
            <a:r>
              <a:rPr lang="sv-SE" sz="1400" dirty="0" smtClean="0"/>
              <a:t>FSU files- Positioner At side A/B </a:t>
            </a:r>
          </a:p>
          <a:p>
            <a:pPr lvl="1"/>
            <a:endParaRPr lang="sv-SE" dirty="0" smtClean="0"/>
          </a:p>
          <a:p>
            <a:pPr marL="231775" lvl="1" indent="-180975"/>
            <a:endParaRPr lang="sv-SE" dirty="0" smtClean="0"/>
          </a:p>
          <a:p>
            <a:pPr marL="50800" lvl="1" indent="0">
              <a:buNone/>
            </a:pPr>
            <a:endParaRPr lang="sv-SE" dirty="0" smtClean="0"/>
          </a:p>
          <a:p>
            <a:pPr marL="50800" lvl="1" indent="0">
              <a:buNone/>
            </a:pPr>
            <a:endParaRPr lang="sv-SE" dirty="0" smtClean="0"/>
          </a:p>
          <a:p>
            <a:pPr marL="231775" lvl="2" indent="0">
              <a:buNone/>
            </a:pPr>
            <a:endParaRPr lang="sv-SE" dirty="0" smtClean="0"/>
          </a:p>
          <a:p>
            <a:pPr marL="401638" lvl="3" indent="0">
              <a:buNone/>
            </a:pPr>
            <a:endParaRPr lang="sv-SE" dirty="0" smtClean="0"/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351" y="884826"/>
            <a:ext cx="3657600" cy="81563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0" y="2318274"/>
            <a:ext cx="2777289" cy="228600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688" y="2318274"/>
            <a:ext cx="2809665" cy="228600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850" y="2318274"/>
            <a:ext cx="2779454" cy="2286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609578" y="814192"/>
            <a:ext cx="1045923" cy="1045923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32781" y="1882655"/>
            <a:ext cx="3519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Why is light curtain relay used?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390373" y="1860115"/>
            <a:ext cx="290978" cy="20720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17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DX200 </a:t>
            </a:r>
            <a:r>
              <a:rPr lang="en-US" dirty="0" err="1" smtClean="0"/>
              <a:t>ArcWorld</a:t>
            </a:r>
            <a:r>
              <a:rPr lang="en-US" dirty="0" smtClean="0"/>
              <a:t> IV 6X00 with integrated safety logic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34" y="1047048"/>
            <a:ext cx="726808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3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411" y="983273"/>
            <a:ext cx="8229600" cy="3470673"/>
          </a:xfrm>
        </p:spPr>
        <p:txBody>
          <a:bodyPr/>
          <a:lstStyle/>
          <a:p>
            <a:pPr marL="231775" lvl="1" indent="-180975"/>
            <a:r>
              <a:rPr lang="sv-SE" dirty="0" smtClean="0"/>
              <a:t>Standard in all DX200 Controllers</a:t>
            </a:r>
          </a:p>
          <a:p>
            <a:pPr marL="231775" lvl="1" indent="-180975"/>
            <a:r>
              <a:rPr lang="sv-SE" dirty="0" smtClean="0"/>
              <a:t>Breakout card (YCF22) </a:t>
            </a:r>
          </a:p>
          <a:p>
            <a:pPr marL="385763" lvl="2" indent="-180975"/>
            <a:r>
              <a:rPr lang="sv-SE" dirty="0" smtClean="0">
                <a:solidFill>
                  <a:schemeClr val="tx1"/>
                </a:solidFill>
              </a:rPr>
              <a:t>CN219 on schematics </a:t>
            </a:r>
          </a:p>
          <a:p>
            <a:pPr marL="231775" lvl="1" indent="-180975"/>
            <a:r>
              <a:rPr lang="sv-SE" dirty="0"/>
              <a:t>Machine I/O board (YSF22B-E</a:t>
            </a:r>
            <a:r>
              <a:rPr lang="sv-SE" dirty="0" smtClean="0"/>
              <a:t>)</a:t>
            </a:r>
          </a:p>
          <a:p>
            <a:pPr marL="231775" lvl="1" indent="-180975"/>
            <a:r>
              <a:rPr lang="sv-SE" dirty="0">
                <a:solidFill>
                  <a:srgbClr val="FF0000"/>
                </a:solidFill>
              </a:rPr>
              <a:t>Machine Safety board (YSF21-E</a:t>
            </a:r>
            <a:r>
              <a:rPr lang="sv-SE" dirty="0" smtClean="0">
                <a:solidFill>
                  <a:srgbClr val="FF0000"/>
                </a:solidFill>
              </a:rPr>
              <a:t>)</a:t>
            </a:r>
            <a:endParaRPr lang="sv-SE" dirty="0"/>
          </a:p>
          <a:p>
            <a:pPr marL="204788" lvl="2" indent="0">
              <a:buNone/>
            </a:pPr>
            <a:r>
              <a:rPr lang="sv-SE" dirty="0" smtClean="0">
                <a:solidFill>
                  <a:schemeClr val="tx1"/>
                </a:solidFill>
              </a:rPr>
              <a:t> </a:t>
            </a:r>
          </a:p>
          <a:p>
            <a:pPr marL="231775" lvl="1" indent="-180975"/>
            <a:endParaRPr lang="sv-SE" dirty="0"/>
          </a:p>
          <a:p>
            <a:pPr marL="231775" lvl="1" indent="-180975"/>
            <a:endParaRPr lang="sv-SE" dirty="0" smtClean="0"/>
          </a:p>
          <a:p>
            <a:pPr marL="231775" lvl="1" indent="-180975"/>
            <a:endParaRPr lang="sv-SE" dirty="0" smtClean="0"/>
          </a:p>
          <a:p>
            <a:pPr marL="231775" lvl="2" indent="0">
              <a:buNone/>
            </a:pPr>
            <a:endParaRPr lang="sv-SE" dirty="0" smtClean="0"/>
          </a:p>
          <a:p>
            <a:pPr marL="401638" lvl="3" indent="0">
              <a:buNone/>
            </a:pPr>
            <a:endParaRPr lang="sv-SE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964" y="1011891"/>
            <a:ext cx="3010647" cy="339911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899647" y="2091018"/>
            <a:ext cx="2723029" cy="10757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92824" y="1459006"/>
            <a:ext cx="4128247" cy="16069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978088" y="2404783"/>
            <a:ext cx="2052918" cy="6611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0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DX200 </a:t>
            </a:r>
            <a:r>
              <a:rPr lang="en-US" dirty="0" err="1" smtClean="0"/>
              <a:t>ArcWorld</a:t>
            </a:r>
            <a:r>
              <a:rPr lang="en-US" dirty="0" smtClean="0"/>
              <a:t> IV 6X00 with integrated safety logic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7939" y="851770"/>
            <a:ext cx="5169672" cy="2670573"/>
          </a:xfrm>
        </p:spPr>
        <p:txBody>
          <a:bodyPr/>
          <a:lstStyle/>
          <a:p>
            <a:pPr marL="50800" lvl="1" indent="0">
              <a:buNone/>
            </a:pPr>
            <a:r>
              <a:rPr lang="sv-SE" dirty="0" smtClean="0"/>
              <a:t>Break down safety logic to specfic safety functions</a:t>
            </a:r>
          </a:p>
          <a:p>
            <a:pPr lvl="1"/>
            <a:r>
              <a:rPr lang="sv-SE" dirty="0" smtClean="0"/>
              <a:t>S1 Standstill – Stops motion of positoner trunion</a:t>
            </a:r>
          </a:p>
          <a:p>
            <a:pPr lvl="1"/>
            <a:r>
              <a:rPr lang="sv-SE" dirty="0" smtClean="0"/>
              <a:t>S2 Standstill – Stops motion of Side A tool</a:t>
            </a:r>
          </a:p>
          <a:p>
            <a:pPr lvl="1"/>
            <a:r>
              <a:rPr lang="sv-SE" dirty="0" smtClean="0"/>
              <a:t>S3 Standstill – Stops motion of side B Tool</a:t>
            </a:r>
          </a:p>
          <a:p>
            <a:pPr lvl="1"/>
            <a:r>
              <a:rPr lang="sv-SE" dirty="0" smtClean="0"/>
              <a:t>S2 Speed limit – Limits Side A speed to 30%</a:t>
            </a:r>
          </a:p>
          <a:p>
            <a:pPr lvl="2"/>
            <a:r>
              <a:rPr lang="sv-SE" dirty="0" smtClean="0"/>
              <a:t>Safety distance requirement</a:t>
            </a:r>
          </a:p>
          <a:p>
            <a:pPr lvl="1"/>
            <a:r>
              <a:rPr lang="sv-SE" dirty="0" smtClean="0"/>
              <a:t>S3 Speed limit – Limits Side B speed to 30%</a:t>
            </a:r>
          </a:p>
          <a:p>
            <a:pPr lvl="2"/>
            <a:r>
              <a:rPr lang="sv-SE" dirty="0" smtClean="0"/>
              <a:t>Safety disatnce requirement</a:t>
            </a:r>
          </a:p>
          <a:p>
            <a:pPr lvl="1"/>
            <a:r>
              <a:rPr lang="sv-SE" dirty="0" smtClean="0"/>
              <a:t>Servo Off Cat1 – Stops motion of robot(s) and postioner Trunion and tooling axis</a:t>
            </a:r>
          </a:p>
          <a:p>
            <a:pPr marL="193675" lvl="2" indent="0">
              <a:buNone/>
            </a:pPr>
            <a:endParaRPr lang="sv-SE" dirty="0" smtClean="0"/>
          </a:p>
          <a:p>
            <a:pPr marL="231775" lvl="1" indent="-180975"/>
            <a:endParaRPr lang="sv-SE" dirty="0" smtClean="0"/>
          </a:p>
          <a:p>
            <a:pPr marL="50800" lvl="1" indent="0">
              <a:buNone/>
            </a:pPr>
            <a:endParaRPr lang="sv-SE" dirty="0" smtClean="0"/>
          </a:p>
          <a:p>
            <a:pPr marL="50800" lvl="1" indent="0">
              <a:buNone/>
            </a:pPr>
            <a:endParaRPr lang="sv-SE" dirty="0" smtClean="0"/>
          </a:p>
          <a:p>
            <a:pPr marL="231775" lvl="2" indent="0">
              <a:buNone/>
            </a:pPr>
            <a:endParaRPr lang="sv-SE" dirty="0" smtClean="0"/>
          </a:p>
          <a:p>
            <a:pPr marL="401638" lvl="3" indent="0">
              <a:buNone/>
            </a:pPr>
            <a:endParaRPr lang="sv-S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32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DX200 </a:t>
            </a:r>
            <a:r>
              <a:rPr lang="en-US" dirty="0" err="1" smtClean="0"/>
              <a:t>ArcWorld</a:t>
            </a:r>
            <a:r>
              <a:rPr lang="en-US" dirty="0" smtClean="0"/>
              <a:t> </a:t>
            </a:r>
            <a:r>
              <a:rPr lang="en-US" dirty="0"/>
              <a:t>IV </a:t>
            </a:r>
            <a:r>
              <a:rPr lang="en-US" dirty="0" smtClean="0"/>
              <a:t>6X00 </a:t>
            </a:r>
            <a:r>
              <a:rPr lang="en-US" dirty="0"/>
              <a:t>with integrated safety logic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116332" y="1216951"/>
            <a:ext cx="3239299" cy="829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15" y="908137"/>
            <a:ext cx="1996817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6727" y="908136"/>
            <a:ext cx="56993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S1 Standstill Positioner </a:t>
            </a:r>
            <a:r>
              <a:rPr lang="en-US" dirty="0" err="1" smtClean="0"/>
              <a:t>Trunion</a:t>
            </a:r>
            <a:r>
              <a:rPr lang="en-US" dirty="0" smtClean="0"/>
              <a:t> – MSOut7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Stop positioner when the light curtain is broken only if at side A or B.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Reduces movement from using only switches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Standstill not used during sweep because of Cat0 Stop.  Servo off Cat1 used during sweep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S1 Final Standstill allows for custom content to be added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92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DX200 </a:t>
            </a:r>
            <a:r>
              <a:rPr lang="en-US" dirty="0" err="1" smtClean="0"/>
              <a:t>ArcWorld</a:t>
            </a:r>
            <a:r>
              <a:rPr lang="en-US" dirty="0" smtClean="0"/>
              <a:t> </a:t>
            </a:r>
            <a:r>
              <a:rPr lang="en-US" dirty="0"/>
              <a:t>IV </a:t>
            </a:r>
            <a:r>
              <a:rPr lang="en-US" dirty="0" smtClean="0"/>
              <a:t>6X00 </a:t>
            </a:r>
            <a:r>
              <a:rPr lang="en-US" dirty="0"/>
              <a:t>with integrated safety logic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116332" y="1216951"/>
            <a:ext cx="3239299" cy="829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15" y="908137"/>
            <a:ext cx="1996817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6727" y="908136"/>
            <a:ext cx="56993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S1 Standstill Positioner </a:t>
            </a:r>
            <a:r>
              <a:rPr lang="en-US" dirty="0" err="1" smtClean="0"/>
              <a:t>Trunion</a:t>
            </a:r>
            <a:r>
              <a:rPr lang="en-US" dirty="0" smtClean="0"/>
              <a:t> – MSOut7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Stop positioner when the light curtain is broken only if at side A or B.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Reduces movement from using only switches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Standstill not used during sweep because of Cat0 Stop.  Servo off Cat1 used during sweep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S1 Final Standstill allows for custom content to be added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DX200 </a:t>
            </a:r>
            <a:r>
              <a:rPr lang="en-US" dirty="0" err="1" smtClean="0"/>
              <a:t>ArcWorld</a:t>
            </a:r>
            <a:r>
              <a:rPr lang="en-US" dirty="0" smtClean="0"/>
              <a:t> </a:t>
            </a:r>
            <a:r>
              <a:rPr lang="en-US" dirty="0"/>
              <a:t>IV </a:t>
            </a:r>
            <a:r>
              <a:rPr lang="en-US" dirty="0" smtClean="0"/>
              <a:t>6X00 </a:t>
            </a:r>
            <a:r>
              <a:rPr lang="en-US" dirty="0"/>
              <a:t>with integrated safety logic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116332" y="1216951"/>
            <a:ext cx="3239299" cy="829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36727" y="908136"/>
            <a:ext cx="5699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S2/S3 Standstill </a:t>
            </a:r>
            <a:r>
              <a:rPr lang="en-US" dirty="0" err="1" smtClean="0"/>
              <a:t>SideA</a:t>
            </a:r>
            <a:r>
              <a:rPr lang="en-US" dirty="0" smtClean="0"/>
              <a:t>/B Tool – MSOut7&amp;8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Stop tooling </a:t>
            </a:r>
            <a:r>
              <a:rPr lang="en-US" dirty="0"/>
              <a:t>a</a:t>
            </a:r>
            <a:r>
              <a:rPr lang="en-US" dirty="0" smtClean="0"/>
              <a:t>xis when at operator and light curtain broken.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Eliminates need for tooling “in position” switches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Allows for programmable load position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S2/S3 Final Standstill allows for custom content to be added</a:t>
            </a:r>
          </a:p>
          <a:p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74" y="1061545"/>
            <a:ext cx="197804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1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DX200 </a:t>
            </a:r>
            <a:r>
              <a:rPr lang="en-US" dirty="0" err="1" smtClean="0"/>
              <a:t>ArcWorld</a:t>
            </a:r>
            <a:r>
              <a:rPr lang="en-US" dirty="0" smtClean="0"/>
              <a:t> </a:t>
            </a:r>
            <a:r>
              <a:rPr lang="en-US" dirty="0"/>
              <a:t>IV </a:t>
            </a:r>
            <a:r>
              <a:rPr lang="en-US" dirty="0" smtClean="0"/>
              <a:t>6X00 </a:t>
            </a:r>
            <a:r>
              <a:rPr lang="en-US" dirty="0"/>
              <a:t>with integrated safety logic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116332" y="1216951"/>
            <a:ext cx="3239299" cy="829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36727" y="908136"/>
            <a:ext cx="6288068" cy="31393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/>
              <a:t>S2/S3 Speed Limit </a:t>
            </a:r>
            <a:r>
              <a:rPr lang="en-US" dirty="0" err="1"/>
              <a:t>SideA</a:t>
            </a:r>
            <a:r>
              <a:rPr lang="en-US" dirty="0"/>
              <a:t>/B Tool – MSOut10&amp;11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Speed limit tooling axis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At operator side for joystick jog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Due to safety distance issue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30% speed was measured by standards via 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S2/S3 Speed Limit allows for custom content to be added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speed limit (standstill) FSU files are run when inputs are active.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Standstill and speed limit will both function at the same time, thus restricting any motion.</a:t>
            </a:r>
          </a:p>
          <a:p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5" y="1105040"/>
            <a:ext cx="2286000" cy="151495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5" y="2837145"/>
            <a:ext cx="2345520" cy="176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5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DX200 </a:t>
            </a:r>
            <a:r>
              <a:rPr lang="en-US" dirty="0" err="1" smtClean="0"/>
              <a:t>ArcWorld</a:t>
            </a:r>
            <a:r>
              <a:rPr lang="en-US" dirty="0" smtClean="0"/>
              <a:t> IV 6X00 with integrated safety logic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73899" y="1061257"/>
            <a:ext cx="4278087" cy="372973"/>
          </a:xfrm>
        </p:spPr>
        <p:txBody>
          <a:bodyPr/>
          <a:lstStyle/>
          <a:p>
            <a:pPr marL="50800" lvl="1" indent="0">
              <a:buNone/>
            </a:pPr>
            <a:r>
              <a:rPr lang="sv-SE" sz="1400" dirty="0" smtClean="0"/>
              <a:t>FSU Files – Speed Limit</a:t>
            </a:r>
            <a:endParaRPr lang="sv-SE" dirty="0" smtClean="0"/>
          </a:p>
          <a:p>
            <a:pPr marL="231775" lvl="1" indent="-180975"/>
            <a:endParaRPr lang="sv-SE" dirty="0" smtClean="0"/>
          </a:p>
          <a:p>
            <a:pPr marL="50800" lvl="1" indent="0">
              <a:buNone/>
            </a:pPr>
            <a:endParaRPr lang="sv-SE" dirty="0" smtClean="0"/>
          </a:p>
          <a:p>
            <a:pPr marL="50800" lvl="1" indent="0">
              <a:buNone/>
            </a:pPr>
            <a:endParaRPr lang="sv-SE" dirty="0" smtClean="0"/>
          </a:p>
          <a:p>
            <a:pPr marL="231775" lvl="2" indent="0">
              <a:buNone/>
            </a:pPr>
            <a:endParaRPr lang="sv-SE" dirty="0" smtClean="0"/>
          </a:p>
          <a:p>
            <a:pPr marL="401638" lvl="3" indent="0">
              <a:buNone/>
            </a:pPr>
            <a:endParaRPr lang="sv-SE" dirty="0" smtClean="0"/>
          </a:p>
          <a:p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1" y="2058208"/>
            <a:ext cx="2803011" cy="2286000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283" y="2058208"/>
            <a:ext cx="2793442" cy="2286000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037" y="2027701"/>
            <a:ext cx="276246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9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DX200 </a:t>
            </a:r>
            <a:r>
              <a:rPr lang="en-US" dirty="0" err="1" smtClean="0"/>
              <a:t>ArcWorld</a:t>
            </a:r>
            <a:r>
              <a:rPr lang="en-US" dirty="0" smtClean="0"/>
              <a:t> IV 6X00 with integrated safety logic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73899" y="1199044"/>
            <a:ext cx="4278087" cy="372973"/>
          </a:xfrm>
        </p:spPr>
        <p:txBody>
          <a:bodyPr/>
          <a:lstStyle/>
          <a:p>
            <a:pPr marL="50800" lvl="1" indent="0">
              <a:buNone/>
            </a:pPr>
            <a:r>
              <a:rPr lang="sv-SE" sz="1400" dirty="0" smtClean="0"/>
              <a:t>FSU Files – Speed Limit - Continued</a:t>
            </a:r>
            <a:endParaRPr lang="sv-SE" dirty="0" smtClean="0"/>
          </a:p>
          <a:p>
            <a:pPr marL="231775" lvl="1" indent="-180975"/>
            <a:endParaRPr lang="sv-SE" dirty="0" smtClean="0"/>
          </a:p>
          <a:p>
            <a:pPr marL="50800" lvl="1" indent="0">
              <a:buNone/>
            </a:pPr>
            <a:endParaRPr lang="sv-SE" dirty="0" smtClean="0"/>
          </a:p>
          <a:p>
            <a:pPr marL="50800" lvl="1" indent="0">
              <a:buNone/>
            </a:pPr>
            <a:endParaRPr lang="sv-SE" dirty="0" smtClean="0"/>
          </a:p>
          <a:p>
            <a:pPr marL="231775" lvl="2" indent="0">
              <a:buNone/>
            </a:pPr>
            <a:endParaRPr lang="sv-SE" dirty="0" smtClean="0"/>
          </a:p>
          <a:p>
            <a:pPr marL="401638" lvl="3" indent="0">
              <a:buNone/>
            </a:pPr>
            <a:endParaRPr lang="sv-SE" dirty="0" smtClean="0"/>
          </a:p>
          <a:p>
            <a:endParaRPr lang="en-US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15" y="1951129"/>
            <a:ext cx="2893868" cy="25146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45" y="1951129"/>
            <a:ext cx="2919010" cy="251460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17" y="1951129"/>
            <a:ext cx="286797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3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DX200 </a:t>
            </a:r>
            <a:r>
              <a:rPr lang="en-US" dirty="0" err="1" smtClean="0"/>
              <a:t>ArcWorld</a:t>
            </a:r>
            <a:r>
              <a:rPr lang="en-US" dirty="0" smtClean="0"/>
              <a:t> </a:t>
            </a:r>
            <a:r>
              <a:rPr lang="en-US" dirty="0"/>
              <a:t>IV </a:t>
            </a:r>
            <a:r>
              <a:rPr lang="en-US" dirty="0" smtClean="0"/>
              <a:t>6X00 </a:t>
            </a:r>
            <a:r>
              <a:rPr lang="en-US" dirty="0"/>
              <a:t>with integrated safety logic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116332" y="1216951"/>
            <a:ext cx="3239299" cy="829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3359" y="103034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Servo Off Cat1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Stop </a:t>
            </a:r>
            <a:r>
              <a:rPr lang="en-US" dirty="0" smtClean="0"/>
              <a:t>robot(s) </a:t>
            </a:r>
            <a:r>
              <a:rPr lang="en-US" dirty="0"/>
              <a:t>and </a:t>
            </a:r>
            <a:r>
              <a:rPr lang="en-US" dirty="0" smtClean="0"/>
              <a:t>positioner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When </a:t>
            </a:r>
            <a:r>
              <a:rPr lang="en-US" dirty="0" smtClean="0"/>
              <a:t>light curtain is broken while positioner is sweeping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E-Stop &amp; Gate circuits are still used in addition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2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DX200 </a:t>
            </a:r>
            <a:r>
              <a:rPr lang="en-US" dirty="0" err="1" smtClean="0"/>
              <a:t>ArcWorld</a:t>
            </a:r>
            <a:r>
              <a:rPr lang="en-US" dirty="0" smtClean="0"/>
              <a:t> </a:t>
            </a:r>
            <a:r>
              <a:rPr lang="en-US" dirty="0"/>
              <a:t>IV </a:t>
            </a:r>
            <a:r>
              <a:rPr lang="en-US" dirty="0" smtClean="0"/>
              <a:t>6X00 </a:t>
            </a:r>
            <a:r>
              <a:rPr lang="en-US" dirty="0"/>
              <a:t>with integrated safety logic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116332" y="1216951"/>
            <a:ext cx="3239299" cy="829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36727" y="908136"/>
            <a:ext cx="56993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Side A/B Tooling power – MSOut11&amp;12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Turns off when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Programming Pendant E-Stop Pressed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External E-Stop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PB E-Stop. Standard continues to use, even though no box is present.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Light curtain is invaded and tooling is at operator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Risk assessment required for tooling control while light curtain invaded.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Safety logic modifications required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#1 FSB Out1&amp;2 </a:t>
            </a:r>
            <a:r>
              <a:rPr lang="en-US" dirty="0"/>
              <a:t>allows for custom content to be added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5" y="1067552"/>
            <a:ext cx="2047102" cy="309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6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DX200 </a:t>
            </a:r>
            <a:r>
              <a:rPr lang="en-US" dirty="0" err="1" smtClean="0"/>
              <a:t>ArcWorld</a:t>
            </a:r>
            <a:r>
              <a:rPr lang="en-US" dirty="0" smtClean="0"/>
              <a:t> </a:t>
            </a:r>
            <a:r>
              <a:rPr lang="en-US" dirty="0"/>
              <a:t>IV </a:t>
            </a:r>
            <a:r>
              <a:rPr lang="en-US" dirty="0" smtClean="0"/>
              <a:t>6X00 </a:t>
            </a:r>
            <a:r>
              <a:rPr lang="en-US" dirty="0"/>
              <a:t>with integrated safety logic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116332" y="1216951"/>
            <a:ext cx="3239299" cy="829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365" y="908136"/>
            <a:ext cx="33882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Standard is verified by MFGF-266 check sheet.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 change for safety PLC or integrated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Add additional documentation for checks required due to changes in system configuration/safety logic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16" y="1065401"/>
            <a:ext cx="4903343" cy="308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3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689" y="927189"/>
            <a:ext cx="5635048" cy="3566160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552" y="2287646"/>
            <a:ext cx="2918691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411" y="983273"/>
            <a:ext cx="8229600" cy="3470673"/>
          </a:xfrm>
        </p:spPr>
        <p:txBody>
          <a:bodyPr/>
          <a:lstStyle/>
          <a:p>
            <a:pPr marL="50800" lvl="1" indent="0">
              <a:buNone/>
            </a:pPr>
            <a:endParaRPr lang="sv-SE" dirty="0"/>
          </a:p>
          <a:p>
            <a:pPr marL="50800" lvl="1" indent="0">
              <a:buNone/>
            </a:pPr>
            <a:endParaRPr lang="sv-SE" dirty="0" smtClean="0"/>
          </a:p>
          <a:p>
            <a:pPr marL="231775" lvl="1" indent="-180975"/>
            <a:endParaRPr lang="sv-SE" dirty="0" smtClean="0"/>
          </a:p>
          <a:p>
            <a:pPr marL="231775" lvl="2" indent="0">
              <a:buNone/>
            </a:pPr>
            <a:endParaRPr lang="sv-SE" dirty="0" smtClean="0"/>
          </a:p>
          <a:p>
            <a:pPr marL="401638" lvl="3" indent="0">
              <a:buNone/>
            </a:pPr>
            <a:endParaRPr lang="sv-SE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2988" y="1035894"/>
            <a:ext cx="2429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Sheet 5 of schematics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Servo </a:t>
            </a:r>
            <a:r>
              <a:rPr lang="en-US" dirty="0" err="1" smtClean="0"/>
              <a:t>OnEnable</a:t>
            </a:r>
            <a:r>
              <a:rPr lang="en-US" dirty="0" smtClean="0"/>
              <a:t> 1-4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Ext Axis Overrun 1-3</a:t>
            </a:r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>
            <a:off x="7104185" y="1435544"/>
            <a:ext cx="332509" cy="1536256"/>
          </a:xfrm>
          <a:prstGeom prst="leftBrace">
            <a:avLst>
              <a:gd name="adj1" fmla="val 8333"/>
              <a:gd name="adj2" fmla="val 1170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96405" y="1121921"/>
            <a:ext cx="2357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STO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(Independent Control)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Non standard setup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157813" y="3024554"/>
            <a:ext cx="1214537" cy="742584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927614" y="2397902"/>
            <a:ext cx="230199" cy="626652"/>
          </a:xfrm>
          <a:prstGeom prst="roundRect">
            <a:avLst/>
          </a:prstGeom>
          <a:solidFill>
            <a:srgbClr val="FF0000">
              <a:alpha val="0"/>
            </a:srgb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7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3571276" cy="3470673"/>
          </a:xfrm>
        </p:spPr>
        <p:txBody>
          <a:bodyPr/>
          <a:lstStyle/>
          <a:p>
            <a:pPr marL="231775" lvl="1" indent="-180975"/>
            <a:r>
              <a:rPr lang="sv-SE" dirty="0" smtClean="0"/>
              <a:t>Review Standards located on the standard world jobs section of the inet. (AW6X00 &amp; AW2X00)</a:t>
            </a:r>
          </a:p>
          <a:p>
            <a:pPr marL="231775" lvl="1" indent="-180975"/>
            <a:r>
              <a:rPr lang="sv-SE" dirty="0" smtClean="0"/>
              <a:t>Write logic on paper in robot format</a:t>
            </a:r>
          </a:p>
          <a:p>
            <a:pPr marL="231775" lvl="1" indent="-180975"/>
            <a:r>
              <a:rPr lang="sv-SE" dirty="0" smtClean="0"/>
              <a:t>Verify logic requirements for both E-Stop and safety.  Only one servo off output.  Use Cat1.</a:t>
            </a:r>
          </a:p>
          <a:p>
            <a:pPr marL="231775" lvl="1" indent="-180975"/>
            <a:r>
              <a:rPr lang="sv-SE" dirty="0" smtClean="0"/>
              <a:t>Develope test plan for safety logic </a:t>
            </a:r>
          </a:p>
          <a:p>
            <a:pPr marL="50800" lvl="1" indent="0">
              <a:buNone/>
            </a:pPr>
            <a:endParaRPr lang="sv-SE" dirty="0" smtClean="0"/>
          </a:p>
          <a:p>
            <a:pPr marL="231775" lvl="1" indent="-180975"/>
            <a:endParaRPr lang="sv-SE" dirty="0" smtClean="0"/>
          </a:p>
          <a:p>
            <a:pPr marL="231775" lvl="1" indent="-180975"/>
            <a:endParaRPr lang="sv-SE" dirty="0" smtClean="0"/>
          </a:p>
          <a:p>
            <a:pPr marL="231775" lvl="1" indent="-180975"/>
            <a:endParaRPr lang="sv-SE" dirty="0" smtClean="0"/>
          </a:p>
          <a:p>
            <a:pPr marL="231775" lvl="1" indent="-180975"/>
            <a:endParaRPr lang="sv-SE" dirty="0" smtClean="0"/>
          </a:p>
          <a:p>
            <a:pPr marL="50800" lvl="1" indent="0">
              <a:buNone/>
            </a:pPr>
            <a:endParaRPr lang="sv-SE" dirty="0" smtClean="0"/>
          </a:p>
          <a:p>
            <a:pPr marL="231775" lvl="2" indent="0">
              <a:buNone/>
            </a:pPr>
            <a:endParaRPr lang="sv-SE" dirty="0" smtClean="0"/>
          </a:p>
          <a:p>
            <a:pPr marL="401638" lvl="3" indent="0">
              <a:buNone/>
            </a:pPr>
            <a:endParaRPr lang="sv-SE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51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4549620" cy="3470673"/>
          </a:xfrm>
        </p:spPr>
        <p:txBody>
          <a:bodyPr/>
          <a:lstStyle/>
          <a:p>
            <a:pPr marL="231775" lvl="1" indent="-180975"/>
            <a:r>
              <a:rPr lang="sv-SE" dirty="0" smtClean="0"/>
              <a:t>Enable Expansion Function</a:t>
            </a:r>
          </a:p>
          <a:p>
            <a:pPr marL="231775" lvl="1" indent="-180975"/>
            <a:r>
              <a:rPr lang="sv-SE" dirty="0" smtClean="0"/>
              <a:t>Set I/O to Be used</a:t>
            </a:r>
          </a:p>
          <a:p>
            <a:pPr marL="385763" lvl="2" indent="-180975"/>
            <a:r>
              <a:rPr lang="sv-SE" dirty="0" smtClean="0"/>
              <a:t> Machine safety and expansion function.</a:t>
            </a:r>
          </a:p>
          <a:p>
            <a:pPr marL="385763" lvl="2" indent="-180975"/>
            <a:r>
              <a:rPr lang="sv-SE" dirty="0" smtClean="0"/>
              <a:t> Verify EDM status of machine safety</a:t>
            </a:r>
          </a:p>
          <a:p>
            <a:pPr marL="554038" lvl="3" indent="-180975"/>
            <a:r>
              <a:rPr lang="sv-SE" dirty="0" smtClean="0"/>
              <a:t>Sync vs non sync.</a:t>
            </a:r>
          </a:p>
          <a:p>
            <a:pPr marL="385763" lvl="2" indent="-180975"/>
            <a:r>
              <a:rPr lang="sv-SE" dirty="0" smtClean="0"/>
              <a:t>Functional safety</a:t>
            </a:r>
          </a:p>
          <a:p>
            <a:pPr marL="231775" lvl="1" indent="-180975"/>
            <a:r>
              <a:rPr lang="sv-SE" dirty="0" smtClean="0"/>
              <a:t>Set SLC signal display setup</a:t>
            </a:r>
          </a:p>
          <a:p>
            <a:pPr marL="385763" lvl="2" indent="-180975"/>
            <a:r>
              <a:rPr lang="sv-SE" dirty="0" smtClean="0"/>
              <a:t>Write/confirm</a:t>
            </a:r>
          </a:p>
          <a:p>
            <a:pPr marL="231775" lvl="1" indent="-180975"/>
            <a:r>
              <a:rPr lang="sv-SE" dirty="0" smtClean="0"/>
              <a:t>Assign F safety output signals</a:t>
            </a:r>
          </a:p>
          <a:p>
            <a:pPr marL="385763" lvl="2" indent="-180975"/>
            <a:r>
              <a:rPr lang="sv-SE" dirty="0" smtClean="0"/>
              <a:t>Write/confirm</a:t>
            </a:r>
          </a:p>
          <a:p>
            <a:pPr marL="231775" lvl="1" indent="-180975"/>
            <a:r>
              <a:rPr lang="sv-SE" dirty="0" smtClean="0"/>
              <a:t>Assign SLC Ext output signals</a:t>
            </a:r>
          </a:p>
          <a:p>
            <a:pPr marL="385763" lvl="2" indent="-180975"/>
            <a:r>
              <a:rPr lang="sv-SE" dirty="0" smtClean="0"/>
              <a:t>Write/confirm</a:t>
            </a:r>
          </a:p>
          <a:p>
            <a:pPr marL="50800" lvl="1" indent="0">
              <a:buNone/>
            </a:pPr>
            <a:endParaRPr lang="sv-SE" dirty="0" smtClean="0"/>
          </a:p>
          <a:p>
            <a:pPr marL="231775" lvl="1" indent="-180975"/>
            <a:endParaRPr lang="sv-SE" dirty="0" smtClean="0"/>
          </a:p>
          <a:p>
            <a:pPr marL="231775" lvl="1" indent="-180975"/>
            <a:endParaRPr lang="sv-SE" dirty="0" smtClean="0"/>
          </a:p>
          <a:p>
            <a:pPr marL="231775" lvl="1" indent="-180975"/>
            <a:endParaRPr lang="sv-SE" dirty="0" smtClean="0"/>
          </a:p>
          <a:p>
            <a:pPr marL="231775" lvl="1" indent="-180975"/>
            <a:endParaRPr lang="sv-SE" dirty="0" smtClean="0"/>
          </a:p>
          <a:p>
            <a:pPr marL="50800" lvl="1" indent="0">
              <a:buNone/>
            </a:pPr>
            <a:endParaRPr lang="sv-SE" dirty="0" smtClean="0"/>
          </a:p>
          <a:p>
            <a:pPr marL="231775" lvl="2" indent="0">
              <a:buNone/>
            </a:pPr>
            <a:endParaRPr lang="sv-SE" dirty="0" smtClean="0"/>
          </a:p>
          <a:p>
            <a:pPr marL="401638" lvl="3" indent="0">
              <a:buNone/>
            </a:pPr>
            <a:endParaRPr lang="sv-SE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94380" y="1145929"/>
            <a:ext cx="4549620" cy="3470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1" indent="-180975"/>
            <a:r>
              <a:rPr lang="sv-SE" dirty="0" smtClean="0"/>
              <a:t>Enter logic – On Pendent at this time</a:t>
            </a:r>
          </a:p>
          <a:p>
            <a:pPr marL="385763" lvl="2" indent="-180975"/>
            <a:r>
              <a:rPr lang="sv-SE" dirty="0" smtClean="0"/>
              <a:t>Enter a few lines at a time</a:t>
            </a:r>
          </a:p>
          <a:p>
            <a:pPr marL="385763" lvl="2" indent="-180975"/>
            <a:r>
              <a:rPr lang="sv-SE" dirty="0" smtClean="0"/>
              <a:t>Write/Confirm</a:t>
            </a:r>
          </a:p>
          <a:p>
            <a:pPr marL="231775" lvl="1" indent="-180975"/>
            <a:r>
              <a:rPr lang="sv-SE" dirty="0" smtClean="0"/>
              <a:t>I/O check</a:t>
            </a:r>
          </a:p>
          <a:p>
            <a:pPr marL="231775" lvl="1" indent="-180975"/>
            <a:r>
              <a:rPr lang="sv-SE" dirty="0" smtClean="0"/>
              <a:t>Safety logic validation per test plan</a:t>
            </a:r>
          </a:p>
          <a:p>
            <a:pPr marL="231775" lvl="1" indent="-180975"/>
            <a:r>
              <a:rPr lang="sv-SE" dirty="0" smtClean="0"/>
              <a:t>Backup files.</a:t>
            </a:r>
            <a:endParaRPr lang="sv-SE" dirty="0"/>
          </a:p>
          <a:p>
            <a:pPr marL="231775" lvl="1" indent="-180975"/>
            <a:endParaRPr lang="sv-SE" dirty="0" smtClean="0"/>
          </a:p>
          <a:p>
            <a:pPr marL="50800" lvl="1" indent="0">
              <a:buFont typeface="Wingdings" panose="05000000000000000000" pitchFamily="2" charset="2"/>
              <a:buNone/>
            </a:pPr>
            <a:endParaRPr lang="sv-SE" dirty="0" smtClean="0"/>
          </a:p>
          <a:p>
            <a:pPr marL="231775" lvl="1" indent="-180975"/>
            <a:endParaRPr lang="sv-SE" dirty="0" smtClean="0"/>
          </a:p>
          <a:p>
            <a:pPr marL="231775" lvl="1" indent="-180975"/>
            <a:endParaRPr lang="sv-SE" dirty="0" smtClean="0"/>
          </a:p>
          <a:p>
            <a:pPr marL="231775" lvl="1" indent="-180975"/>
            <a:endParaRPr lang="sv-SE" dirty="0" smtClean="0"/>
          </a:p>
          <a:p>
            <a:pPr marL="231775" lvl="1" indent="-180975"/>
            <a:endParaRPr lang="sv-SE" dirty="0" smtClean="0"/>
          </a:p>
          <a:p>
            <a:pPr marL="50800" lvl="1" indent="0">
              <a:buFont typeface="Wingdings" panose="05000000000000000000" pitchFamily="2" charset="2"/>
              <a:buNone/>
            </a:pPr>
            <a:endParaRPr lang="sv-SE" dirty="0" smtClean="0"/>
          </a:p>
          <a:p>
            <a:pPr marL="231775" lvl="2" indent="0">
              <a:buFont typeface="Arial" panose="020B0604020202020204" pitchFamily="34" charset="0"/>
              <a:buNone/>
            </a:pPr>
            <a:endParaRPr lang="sv-SE" dirty="0" smtClean="0"/>
          </a:p>
          <a:p>
            <a:pPr marL="401638" lvl="3" indent="0">
              <a:buFont typeface="Arial" panose="020B0604020202020204" pitchFamily="34" charset="0"/>
              <a:buNone/>
            </a:pPr>
            <a:endParaRPr lang="sv-S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97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Offline Logic Programming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9603" y="1093005"/>
            <a:ext cx="40961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MotoSimEG</a:t>
            </a:r>
            <a:r>
              <a:rPr lang="en-US" sz="1600" dirty="0" smtClean="0"/>
              <a:t>-VRC Version 2015 Sp2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Supports inform software version 1.8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Software key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Template </a:t>
            </a:r>
            <a:r>
              <a:rPr lang="en-US" sz="1600" dirty="0"/>
              <a:t>file AW6X00integratedSaftey located on share </a:t>
            </a:r>
            <a:r>
              <a:rPr lang="en-US" sz="1600" dirty="0" smtClean="0"/>
              <a:t>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Create YSFLogic.dat file to load into controllers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Decrease startup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FAQ also located on share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007" y="1141182"/>
            <a:ext cx="4002229" cy="292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3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DX200 </a:t>
            </a:r>
            <a:r>
              <a:rPr lang="en-US" dirty="0" err="1" smtClean="0"/>
              <a:t>ArcWorld</a:t>
            </a:r>
            <a:r>
              <a:rPr lang="en-US" dirty="0" smtClean="0"/>
              <a:t> 2000 only integrated safety logic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2252" y="1077238"/>
            <a:ext cx="474736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New name for an old favorite (</a:t>
            </a:r>
            <a:r>
              <a:rPr lang="en-US" sz="1600" dirty="0" err="1" smtClean="0"/>
              <a:t>Fabworld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Information located under Standard World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Theory of operation document explains safety operation, FSU files setup, and safety logic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Zone rings removed from robot(s)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FSU Axis range monitoring replacement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Positioner in position switches removed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Standstill speed limit replacement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Integrated safety logic uses status from FSU to solve logic and perform safety function.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Reduces wiring and external hardware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FSU standard </a:t>
            </a:r>
            <a:r>
              <a:rPr lang="en-US" sz="1600" dirty="0" smtClean="0"/>
              <a:t>on R1 (and R2 AW2200)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SYS Critical FSU </a:t>
            </a:r>
            <a:r>
              <a:rPr lang="en-US" sz="1600" dirty="0" err="1" smtClean="0"/>
              <a:t>Funct</a:t>
            </a:r>
            <a:r>
              <a:rPr lang="en-US" sz="1600" dirty="0" smtClean="0"/>
              <a:t> Disabled alarm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Safety checkout of system </a:t>
            </a:r>
            <a:r>
              <a:rPr lang="en-US" sz="1600" dirty="0" smtClean="0"/>
              <a:t>uses </a:t>
            </a:r>
            <a:r>
              <a:rPr lang="en-US" sz="1600" dirty="0"/>
              <a:t>QC check sheet</a:t>
            </a:r>
          </a:p>
          <a:p>
            <a:endParaRPr lang="en-US" sz="16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643" y="926925"/>
            <a:ext cx="3251321" cy="349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ArcWorld</a:t>
            </a:r>
            <a:r>
              <a:rPr lang="en-US" dirty="0" smtClean="0"/>
              <a:t> 2000 only integrated safety logic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3264" y="998627"/>
            <a:ext cx="4278087" cy="884028"/>
          </a:xfrm>
        </p:spPr>
        <p:txBody>
          <a:bodyPr/>
          <a:lstStyle/>
          <a:p>
            <a:pPr marL="50800" lvl="1" indent="0">
              <a:buNone/>
            </a:pPr>
            <a:r>
              <a:rPr lang="sv-SE" sz="1400" dirty="0" smtClean="0"/>
              <a:t>Inputs for integrated safety logic</a:t>
            </a:r>
          </a:p>
          <a:p>
            <a:pPr lvl="1"/>
            <a:r>
              <a:rPr lang="sv-SE" sz="1400" dirty="0" smtClean="0"/>
              <a:t>#1 FSU In1 – Light Curtain Sta1 (hardwired)</a:t>
            </a:r>
          </a:p>
          <a:p>
            <a:pPr lvl="1"/>
            <a:r>
              <a:rPr lang="sv-SE" sz="1400" dirty="0" smtClean="0"/>
              <a:t>#1 FSU IN2 – Light Curtain Sta2 (hardwired)</a:t>
            </a:r>
          </a:p>
          <a:p>
            <a:pPr lvl="1"/>
            <a:r>
              <a:rPr lang="sv-SE" sz="1400" dirty="0" smtClean="0"/>
              <a:t>FSU files- Robot 1 and 2 zones</a:t>
            </a:r>
            <a:endParaRPr lang="sv-SE" dirty="0" smtClean="0"/>
          </a:p>
          <a:p>
            <a:pPr marL="231775" lvl="1" indent="-180975"/>
            <a:endParaRPr lang="sv-SE" dirty="0" smtClean="0"/>
          </a:p>
          <a:p>
            <a:pPr marL="50800" lvl="1" indent="0">
              <a:buNone/>
            </a:pPr>
            <a:endParaRPr lang="sv-SE" dirty="0" smtClean="0"/>
          </a:p>
          <a:p>
            <a:pPr marL="50800" lvl="1" indent="0">
              <a:buNone/>
            </a:pPr>
            <a:endParaRPr lang="sv-SE" dirty="0" smtClean="0"/>
          </a:p>
          <a:p>
            <a:pPr marL="231775" lvl="2" indent="0">
              <a:buNone/>
            </a:pPr>
            <a:endParaRPr lang="sv-SE" dirty="0" smtClean="0"/>
          </a:p>
          <a:p>
            <a:pPr marL="401638" lvl="3" indent="0">
              <a:buNone/>
            </a:pPr>
            <a:endParaRPr lang="sv-SE" dirty="0" smtClean="0"/>
          </a:p>
          <a:p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253" y="814192"/>
            <a:ext cx="3675712" cy="1432904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4" y="2292822"/>
            <a:ext cx="2899318" cy="2286000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312" y="2328555"/>
            <a:ext cx="2934730" cy="2286000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42" y="2328555"/>
            <a:ext cx="290774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1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DX200 </a:t>
            </a:r>
            <a:r>
              <a:rPr lang="en-US" dirty="0" err="1" smtClean="0"/>
              <a:t>ArcWorld</a:t>
            </a:r>
            <a:r>
              <a:rPr lang="en-US" dirty="0" smtClean="0"/>
              <a:t> IV 2000 only integrated safety logic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89" y="1747149"/>
            <a:ext cx="3657600" cy="27432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676" y="1728128"/>
            <a:ext cx="36314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2089" y="1215025"/>
            <a:ext cx="3733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SLC Signal Display Setup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82676" y="1237990"/>
            <a:ext cx="3733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SLC EXT Signal Allocation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63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DX200 </a:t>
            </a:r>
            <a:r>
              <a:rPr lang="en-US" dirty="0" err="1" smtClean="0"/>
              <a:t>ArcWorld</a:t>
            </a:r>
            <a:r>
              <a:rPr lang="en-US" dirty="0" smtClean="0"/>
              <a:t> IV 2000 only integrated safety logic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3" y="1050192"/>
            <a:ext cx="4420217" cy="334374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559" y="1103159"/>
            <a:ext cx="3657600" cy="103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0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DX200 </a:t>
            </a:r>
            <a:r>
              <a:rPr lang="en-US" dirty="0" err="1" smtClean="0"/>
              <a:t>ArcWorld</a:t>
            </a:r>
            <a:r>
              <a:rPr lang="en-US" dirty="0" smtClean="0"/>
              <a:t> 2000 only integrated safety logic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7938" y="851770"/>
            <a:ext cx="5858603" cy="1603331"/>
          </a:xfrm>
        </p:spPr>
        <p:txBody>
          <a:bodyPr/>
          <a:lstStyle/>
          <a:p>
            <a:pPr marL="50800" lvl="1" indent="0">
              <a:buNone/>
            </a:pPr>
            <a:r>
              <a:rPr lang="sv-SE" dirty="0" smtClean="0"/>
              <a:t>Break down safety logic to specfic safety functions</a:t>
            </a:r>
          </a:p>
          <a:p>
            <a:pPr lvl="1"/>
            <a:r>
              <a:rPr lang="sv-SE" dirty="0" smtClean="0"/>
              <a:t>S1 Standstill – Stops motion of Station1 positioner</a:t>
            </a:r>
          </a:p>
          <a:p>
            <a:pPr lvl="1"/>
            <a:r>
              <a:rPr lang="sv-SE" dirty="0" smtClean="0"/>
              <a:t>S2 Standstill – Stops motion of Station2 positioner</a:t>
            </a:r>
          </a:p>
          <a:p>
            <a:pPr lvl="1"/>
            <a:r>
              <a:rPr lang="sv-SE" dirty="0" smtClean="0"/>
              <a:t>Servo Off Cat1 – Stops motion of robot and postioners</a:t>
            </a:r>
          </a:p>
          <a:p>
            <a:pPr lvl="1"/>
            <a:r>
              <a:rPr lang="sv-SE" dirty="0" smtClean="0"/>
              <a:t>FSU range limits</a:t>
            </a:r>
          </a:p>
          <a:p>
            <a:pPr marL="193675" lvl="2" indent="0">
              <a:buNone/>
            </a:pPr>
            <a:endParaRPr lang="sv-SE" dirty="0" smtClean="0"/>
          </a:p>
          <a:p>
            <a:pPr marL="231775" lvl="1" indent="-180975"/>
            <a:endParaRPr lang="sv-SE" dirty="0" smtClean="0"/>
          </a:p>
          <a:p>
            <a:pPr marL="50800" lvl="1" indent="0">
              <a:buNone/>
            </a:pPr>
            <a:endParaRPr lang="sv-SE" dirty="0" smtClean="0"/>
          </a:p>
          <a:p>
            <a:pPr marL="50800" lvl="1" indent="0">
              <a:buNone/>
            </a:pPr>
            <a:endParaRPr lang="sv-SE" dirty="0" smtClean="0"/>
          </a:p>
          <a:p>
            <a:pPr marL="231775" lvl="2" indent="0">
              <a:buNone/>
            </a:pPr>
            <a:endParaRPr lang="sv-SE" dirty="0" smtClean="0"/>
          </a:p>
          <a:p>
            <a:pPr marL="401638" lvl="3" indent="0">
              <a:buNone/>
            </a:pPr>
            <a:endParaRPr lang="sv-S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77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DX200 </a:t>
            </a:r>
            <a:r>
              <a:rPr lang="en-US" dirty="0" err="1" smtClean="0"/>
              <a:t>ArcWorld</a:t>
            </a:r>
            <a:r>
              <a:rPr lang="en-US" dirty="0" smtClean="0"/>
              <a:t> 2000 only </a:t>
            </a:r>
            <a:r>
              <a:rPr lang="en-US" dirty="0"/>
              <a:t>integrated safety logic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116332" y="1216951"/>
            <a:ext cx="3239299" cy="829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93675" indent="-142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5000"/>
              <a:buFont typeface="Wingdings" panose="05000000000000000000" pitchFamily="2" charset="2"/>
              <a:buChar char=""/>
              <a:defRPr sz="17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7663" indent="-1539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○"/>
              <a:defRPr sz="15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5938" indent="-1682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300" kern="1200">
                <a:solidFill>
                  <a:srgbClr val="2D29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3513" y="1033396"/>
            <a:ext cx="69193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Review positioner Standstill logic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Review servo off logic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Review range monitoring zone(s), explain zone(s) limits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0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1775" lvl="1" indent="-180975"/>
            <a:r>
              <a:rPr lang="sv-SE" dirty="0" smtClean="0"/>
              <a:t>Review Machine Safety Hardware</a:t>
            </a:r>
          </a:p>
          <a:p>
            <a:pPr marL="231775" lvl="1" indent="-180975"/>
            <a:r>
              <a:rPr lang="sv-SE" dirty="0" smtClean="0"/>
              <a:t>Expansion function</a:t>
            </a:r>
          </a:p>
          <a:p>
            <a:pPr marL="231775" lvl="1" indent="-180975"/>
            <a:r>
              <a:rPr lang="sv-SE" dirty="0" smtClean="0">
                <a:solidFill>
                  <a:srgbClr val="FF0000"/>
                </a:solidFill>
              </a:rPr>
              <a:t>Response Time </a:t>
            </a:r>
          </a:p>
          <a:p>
            <a:pPr marL="231775" lvl="1" indent="-180975"/>
            <a:r>
              <a:rPr lang="sv-SE" dirty="0" smtClean="0"/>
              <a:t>Safety Logic Circuit</a:t>
            </a:r>
          </a:p>
          <a:p>
            <a:pPr marL="231775" lvl="1" indent="-180975"/>
            <a:r>
              <a:rPr lang="sv-SE" dirty="0" smtClean="0"/>
              <a:t>I/O configuration</a:t>
            </a:r>
          </a:p>
          <a:p>
            <a:pPr marL="231775" lvl="1" indent="-180975"/>
            <a:r>
              <a:rPr lang="sv-SE" dirty="0" smtClean="0"/>
              <a:t>Offline Programming</a:t>
            </a:r>
          </a:p>
          <a:p>
            <a:pPr marL="231775" lvl="1" indent="-180975"/>
            <a:r>
              <a:rPr lang="sv-SE" dirty="0" smtClean="0"/>
              <a:t>Standards applications</a:t>
            </a:r>
          </a:p>
          <a:p>
            <a:pPr marL="50800" lvl="1" indent="0">
              <a:buNone/>
            </a:pPr>
            <a:endParaRPr lang="sv-SE" dirty="0" smtClean="0"/>
          </a:p>
          <a:p>
            <a:pPr marL="231775" lvl="1" indent="-180975"/>
            <a:endParaRPr lang="sv-SE" dirty="0" smtClean="0"/>
          </a:p>
          <a:p>
            <a:pPr marL="231775" lvl="2" indent="0">
              <a:buNone/>
            </a:pPr>
            <a:endParaRPr lang="sv-SE" dirty="0" smtClean="0"/>
          </a:p>
          <a:p>
            <a:pPr marL="401638" lvl="3" indent="0">
              <a:buNone/>
            </a:pPr>
            <a:endParaRPr lang="sv-SE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1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411" y="983273"/>
            <a:ext cx="8229600" cy="3470673"/>
          </a:xfrm>
        </p:spPr>
        <p:txBody>
          <a:bodyPr/>
          <a:lstStyle/>
          <a:p>
            <a:pPr marL="50800" lvl="1" indent="0">
              <a:buNone/>
            </a:pPr>
            <a:endParaRPr lang="sv-SE" dirty="0"/>
          </a:p>
          <a:p>
            <a:pPr marL="50800" lvl="1" indent="0">
              <a:buNone/>
            </a:pPr>
            <a:endParaRPr lang="sv-SE" dirty="0" smtClean="0"/>
          </a:p>
          <a:p>
            <a:pPr marL="231775" lvl="1" indent="-180975"/>
            <a:endParaRPr lang="sv-SE" dirty="0" smtClean="0"/>
          </a:p>
          <a:p>
            <a:pPr marL="231775" lvl="2" indent="0">
              <a:buNone/>
            </a:pPr>
            <a:endParaRPr lang="sv-SE" dirty="0" smtClean="0"/>
          </a:p>
          <a:p>
            <a:pPr marL="401638" lvl="3" indent="0">
              <a:buNone/>
            </a:pPr>
            <a:endParaRPr lang="sv-SE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2988" y="1035894"/>
            <a:ext cx="24298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Sheet 5A of schematics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Servo Direct Inputs 1-6 (Rapid inputs)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AXIN 1 &amp;2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AXOUT 1 &amp;2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Full Speed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Slow Speed Mode</a:t>
            </a:r>
            <a:endParaRPr lang="en-US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32" y="923544"/>
            <a:ext cx="5633369" cy="356616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215188" y="3919538"/>
            <a:ext cx="609600" cy="41433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411" y="983273"/>
            <a:ext cx="8229600" cy="3470673"/>
          </a:xfrm>
        </p:spPr>
        <p:txBody>
          <a:bodyPr/>
          <a:lstStyle/>
          <a:p>
            <a:pPr marL="50800" lvl="1" indent="0">
              <a:buNone/>
            </a:pPr>
            <a:endParaRPr lang="sv-SE" dirty="0"/>
          </a:p>
          <a:p>
            <a:pPr marL="50800" lvl="1" indent="0">
              <a:buNone/>
            </a:pPr>
            <a:endParaRPr lang="sv-SE" dirty="0" smtClean="0"/>
          </a:p>
          <a:p>
            <a:pPr marL="231775" lvl="1" indent="-180975"/>
            <a:endParaRPr lang="sv-SE" dirty="0" smtClean="0"/>
          </a:p>
          <a:p>
            <a:pPr marL="231775" lvl="2" indent="0">
              <a:buNone/>
            </a:pPr>
            <a:endParaRPr lang="sv-SE" dirty="0" smtClean="0"/>
          </a:p>
          <a:p>
            <a:pPr marL="401638" lvl="3" indent="0">
              <a:buNone/>
            </a:pPr>
            <a:endParaRPr lang="sv-SE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2986" y="1035894"/>
            <a:ext cx="27562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Sheet 5B of schematics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External Enable</a:t>
            </a:r>
          </a:p>
          <a:p>
            <a:pPr lvl="1"/>
            <a:r>
              <a:rPr lang="en-US" dirty="0" smtClean="0"/>
              <a:t>(Deadman)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Machine Safety Inputs (GSIN1 &amp;2)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Machine Safety Outputs (GSOUT1 &amp;2)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Machine Safety EDM (GSEDM1 &amp;2)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>
            <a:off x="7104185" y="1435544"/>
            <a:ext cx="332509" cy="1536256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61148" y="2018712"/>
            <a:ext cx="144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STO Function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948363" y="3376613"/>
            <a:ext cx="1423987" cy="390525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32" y="923544"/>
            <a:ext cx="5624221" cy="3566160"/>
          </a:xfrm>
          <a:prstGeom prst="rect">
            <a:avLst/>
          </a:prstGeom>
        </p:spPr>
      </p:pic>
      <p:sp>
        <p:nvSpPr>
          <p:cNvPr id="11" name="Left Brace 10"/>
          <p:cNvSpPr/>
          <p:nvPr/>
        </p:nvSpPr>
        <p:spPr>
          <a:xfrm>
            <a:off x="7270439" y="3767138"/>
            <a:ext cx="259074" cy="52863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52976" y="3706594"/>
            <a:ext cx="2517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Note: EDM Jumpers not installed on Standard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Left Brace 13"/>
          <p:cNvSpPr/>
          <p:nvPr/>
        </p:nvSpPr>
        <p:spPr>
          <a:xfrm>
            <a:off x="7270439" y="2018712"/>
            <a:ext cx="259074" cy="163412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291014" y="2018712"/>
            <a:ext cx="29222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Safety I/O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2 Inputs (Dual Channel)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Sink/Source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2 Outputs (Dual Channel)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Sink/Source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45" y="914401"/>
            <a:ext cx="2429874" cy="3470673"/>
          </a:xfrm>
        </p:spPr>
        <p:txBody>
          <a:bodyPr/>
          <a:lstStyle/>
          <a:p>
            <a:pPr marL="231775" lvl="1" indent="-180975"/>
            <a:r>
              <a:rPr lang="sv-SE" dirty="0" smtClean="0"/>
              <a:t>Adds communication between machine safety and functional safety (FSU)</a:t>
            </a:r>
          </a:p>
          <a:p>
            <a:pPr marL="231775" lvl="1" indent="-180975"/>
            <a:endParaRPr lang="sv-SE" dirty="0" smtClean="0"/>
          </a:p>
          <a:p>
            <a:pPr marL="231775" lvl="2" indent="0">
              <a:buNone/>
            </a:pPr>
            <a:endParaRPr lang="sv-SE" dirty="0" smtClean="0"/>
          </a:p>
          <a:p>
            <a:pPr marL="401638" lvl="3" indent="0">
              <a:buNone/>
            </a:pPr>
            <a:endParaRPr lang="sv-SE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537" y="914401"/>
            <a:ext cx="571418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06" y="1828800"/>
            <a:ext cx="3665284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88" y="963103"/>
            <a:ext cx="2724016" cy="3470673"/>
          </a:xfrm>
        </p:spPr>
        <p:txBody>
          <a:bodyPr/>
          <a:lstStyle/>
          <a:p>
            <a:pPr marL="231775" lvl="1" indent="-180975"/>
            <a:r>
              <a:rPr lang="sv-SE" dirty="0" smtClean="0"/>
              <a:t>Option Function for software 1.8 and greater</a:t>
            </a:r>
          </a:p>
          <a:p>
            <a:pPr marL="231775" lvl="1" indent="-180975"/>
            <a:r>
              <a:rPr lang="sv-SE" dirty="0" smtClean="0"/>
              <a:t>Must be in yaskawa mode to enable</a:t>
            </a:r>
          </a:p>
          <a:p>
            <a:pPr marL="231775" lvl="1" indent="-180975"/>
            <a:r>
              <a:rPr lang="sv-SE" dirty="0" smtClean="0"/>
              <a:t>Use safety boards that are in safety logic circuit.</a:t>
            </a:r>
          </a:p>
          <a:p>
            <a:pPr marL="231775" lvl="1" indent="-180975"/>
            <a:endParaRPr lang="sv-SE" dirty="0" smtClean="0"/>
          </a:p>
          <a:p>
            <a:pPr marL="231775" lvl="1" indent="-180975"/>
            <a:endParaRPr lang="sv-SE" dirty="0" smtClean="0"/>
          </a:p>
          <a:p>
            <a:pPr marL="231775" lvl="2" indent="0">
              <a:buNone/>
            </a:pPr>
            <a:endParaRPr lang="sv-SE" dirty="0" smtClean="0"/>
          </a:p>
          <a:p>
            <a:pPr marL="401638" lvl="3" indent="0">
              <a:buNone/>
            </a:pPr>
            <a:endParaRPr lang="sv-SE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573" y="843527"/>
            <a:ext cx="3684551" cy="27432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731860" y="1266092"/>
            <a:ext cx="466792" cy="24938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024395" y="1725422"/>
            <a:ext cx="620453" cy="36554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Logic Circuit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639" y="996057"/>
            <a:ext cx="4643031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0397" y="1074260"/>
            <a:ext cx="24042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128 Lines of Logic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 </a:t>
            </a:r>
            <a:r>
              <a:rPr lang="en-US" dirty="0" err="1" smtClean="0"/>
              <a:t>ms</a:t>
            </a:r>
            <a:r>
              <a:rPr lang="en-US" dirty="0" smtClean="0"/>
              <a:t> scan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 input signals 1 output signal per line – basic.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Backup File </a:t>
            </a:r>
            <a:r>
              <a:rPr lang="en-US" dirty="0" smtClean="0">
                <a:solidFill>
                  <a:srgbClr val="FF0000"/>
                </a:solidFill>
              </a:rPr>
              <a:t>YSFLOGIC.DAT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7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ASKAWA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B8BB711B84F439499F8A2BC3449AF" ma:contentTypeVersion="5" ma:contentTypeDescription="Create a new document." ma:contentTypeScope="" ma:versionID="4e1c706ea18a07115f284ef22539a281">
  <xsd:schema xmlns:xsd="http://www.w3.org/2001/XMLSchema" xmlns:xs="http://www.w3.org/2001/XMLSchema" xmlns:p="http://schemas.microsoft.com/office/2006/metadata/properties" xmlns:ns2="95a77ca4-c161-4a6f-a986-a02ba2e19143" targetNamespace="http://schemas.microsoft.com/office/2006/metadata/properties" ma:root="true" ma:fieldsID="8b42aa4e0e5bd295a5c16d81a91ebe00" ns2:_="">
    <xsd:import namespace="95a77ca4-c161-4a6f-a986-a02ba2e1914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77ca4-c161-4a6f-a986-a02ba2e191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27AF99-75ED-4C65-9262-C48C4419934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6B1F88C-88C1-44B8-90D7-8271FE2950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9F58DC-823A-4A9D-ABAE-97733C1639D1}"/>
</file>

<file path=docProps/app.xml><?xml version="1.0" encoding="utf-8"?>
<Properties xmlns="http://schemas.openxmlformats.org/officeDocument/2006/extended-properties" xmlns:vt="http://schemas.openxmlformats.org/officeDocument/2006/docPropsVTypes">
  <TotalTime>18558</TotalTime>
  <Words>1822</Words>
  <Application>Microsoft Office PowerPoint</Application>
  <PresentationFormat>On-screen Show (16:9)</PresentationFormat>
  <Paragraphs>432</Paragraphs>
  <Slides>49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YASKAWA 2015</vt:lpstr>
      <vt:lpstr>Machine Safety and Logic</vt:lpstr>
      <vt:lpstr>Objectives</vt:lpstr>
      <vt:lpstr>Hardware</vt:lpstr>
      <vt:lpstr>Hardware</vt:lpstr>
      <vt:lpstr>Hardware</vt:lpstr>
      <vt:lpstr>Hardware</vt:lpstr>
      <vt:lpstr>Expansion function</vt:lpstr>
      <vt:lpstr>Expansion function</vt:lpstr>
      <vt:lpstr>Safety Logic Circuit</vt:lpstr>
      <vt:lpstr>1. Logic</vt:lpstr>
      <vt:lpstr>2. Input Signals</vt:lpstr>
      <vt:lpstr>2. Input Signals</vt:lpstr>
      <vt:lpstr>3. Output Signals</vt:lpstr>
      <vt:lpstr>4. Timer</vt:lpstr>
      <vt:lpstr>Expansion function</vt:lpstr>
      <vt:lpstr>I/O Configuration</vt:lpstr>
      <vt:lpstr>SLC signal display setup</vt:lpstr>
      <vt:lpstr>F Safety Signal Allocation - Output Signals</vt:lpstr>
      <vt:lpstr>SLC EXT signal allocation</vt:lpstr>
      <vt:lpstr>Safety Logic Circuit Comments</vt:lpstr>
      <vt:lpstr>Troubleshooting</vt:lpstr>
      <vt:lpstr>CIO Signals</vt:lpstr>
      <vt:lpstr>Example</vt:lpstr>
      <vt:lpstr>Example</vt:lpstr>
      <vt:lpstr>DX200 ArcWorld IV 6X00 with integrated safety logic</vt:lpstr>
      <vt:lpstr>DX200 ArcWorld IV 6X00 with integrated safety logic</vt:lpstr>
      <vt:lpstr>DX200 ArcWorld IV 6X00 with integrated safety logic</vt:lpstr>
      <vt:lpstr>DX200 ArcWorld IV 6X00 with integrated safety logic</vt:lpstr>
      <vt:lpstr>DX200 ArcWorld IV 6X00 with integrated safety logic</vt:lpstr>
      <vt:lpstr>DX200 ArcWorld IV 6X00 with integrated safety logic</vt:lpstr>
      <vt:lpstr>DX200 ArcWorld IV 6X00 with integrated safety logic</vt:lpstr>
      <vt:lpstr>DX200 ArcWorld IV 6X00 with integrated safety logic</vt:lpstr>
      <vt:lpstr>DX200 ArcWorld IV 6X00 with integrated safety logic</vt:lpstr>
      <vt:lpstr>DX200 ArcWorld IV 6X00 with integrated safety logic</vt:lpstr>
      <vt:lpstr>DX200 ArcWorld IV 6X00 with integrated safety logic</vt:lpstr>
      <vt:lpstr>DX200 ArcWorld IV 6X00 with integrated safety logic</vt:lpstr>
      <vt:lpstr>DX200 ArcWorld IV 6X00 with integrated safety logic</vt:lpstr>
      <vt:lpstr>DX200 ArcWorld IV 6X00 with integrated safety logic</vt:lpstr>
      <vt:lpstr>DX200 ArcWorld IV 6X00 with integrated safety logic</vt:lpstr>
      <vt:lpstr>Program steps</vt:lpstr>
      <vt:lpstr>Program steps</vt:lpstr>
      <vt:lpstr>Offline Logic Programming</vt:lpstr>
      <vt:lpstr>DX200 ArcWorld 2000 only integrated safety logic</vt:lpstr>
      <vt:lpstr>ArcWorld 2000 only integrated safety logic</vt:lpstr>
      <vt:lpstr>DX200 ArcWorld IV 2000 only integrated safety logic</vt:lpstr>
      <vt:lpstr>DX200 ArcWorld IV 2000 only integrated safety logic</vt:lpstr>
      <vt:lpstr>DX200 ArcWorld 2000 only integrated safety logic</vt:lpstr>
      <vt:lpstr>DX200 ArcWorld 2000 only integrated safety logic</vt:lpstr>
      <vt:lpstr>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Yokajty</dc:creator>
  <cp:lastModifiedBy>Rick Kolb</cp:lastModifiedBy>
  <cp:revision>193</cp:revision>
  <cp:lastPrinted>2015-11-03T21:04:19Z</cp:lastPrinted>
  <dcterms:created xsi:type="dcterms:W3CDTF">2015-07-28T11:59:22Z</dcterms:created>
  <dcterms:modified xsi:type="dcterms:W3CDTF">2015-11-10T16:52:09Z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0x010100299B8BB711B84F439499F8A2BC3449AF</vt:lpwstr>
  </property>
</Properties>
</file>